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36"/>
  </p:notesMasterIdLst>
  <p:handoutMasterIdLst>
    <p:handoutMasterId r:id="rId37"/>
  </p:handoutMasterIdLst>
  <p:sldIdLst>
    <p:sldId id="321" r:id="rId2"/>
    <p:sldId id="259" r:id="rId3"/>
    <p:sldId id="260" r:id="rId4"/>
    <p:sldId id="257" r:id="rId5"/>
    <p:sldId id="258" r:id="rId6"/>
    <p:sldId id="271" r:id="rId7"/>
    <p:sldId id="272" r:id="rId8"/>
    <p:sldId id="275" r:id="rId9"/>
    <p:sldId id="274" r:id="rId10"/>
    <p:sldId id="273" r:id="rId11"/>
    <p:sldId id="276" r:id="rId12"/>
    <p:sldId id="317" r:id="rId13"/>
    <p:sldId id="286" r:id="rId14"/>
    <p:sldId id="285" r:id="rId15"/>
    <p:sldId id="284" r:id="rId16"/>
    <p:sldId id="318" r:id="rId17"/>
    <p:sldId id="283" r:id="rId18"/>
    <p:sldId id="281" r:id="rId19"/>
    <p:sldId id="280" r:id="rId20"/>
    <p:sldId id="279" r:id="rId21"/>
    <p:sldId id="278" r:id="rId22"/>
    <p:sldId id="277" r:id="rId23"/>
    <p:sldId id="287" r:id="rId24"/>
    <p:sldId id="288" r:id="rId25"/>
    <p:sldId id="296" r:id="rId26"/>
    <p:sldId id="295" r:id="rId27"/>
    <p:sldId id="294" r:id="rId28"/>
    <p:sldId id="293" r:id="rId29"/>
    <p:sldId id="292" r:id="rId30"/>
    <p:sldId id="291" r:id="rId31"/>
    <p:sldId id="290" r:id="rId32"/>
    <p:sldId id="319" r:id="rId33"/>
    <p:sldId id="320" r:id="rId34"/>
    <p:sldId id="270" r:id="rId35"/>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1714" y="62"/>
      </p:cViewPr>
      <p:guideLst>
        <p:guide orient="horz" pos="2160"/>
        <p:guide pos="2880"/>
      </p:guideLst>
    </p:cSldViewPr>
  </p:slideViewPr>
  <p:notesTextViewPr>
    <p:cViewPr>
      <p:scale>
        <a:sx n="100" d="100"/>
        <a:sy n="100" d="100"/>
      </p:scale>
      <p:origin x="0" y="0"/>
    </p:cViewPr>
  </p:notesTextViewPr>
  <p:notesViewPr>
    <p:cSldViewPr>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963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cs typeface="+mn-cs"/>
              </a:defRPr>
            </a:lvl1pPr>
          </a:lstStyle>
          <a:p>
            <a:pPr>
              <a:defRPr/>
            </a:pPr>
            <a:endParaRPr lang="ru-RU"/>
          </a:p>
        </p:txBody>
      </p:sp>
      <p:sp>
        <p:nvSpPr>
          <p:cNvPr id="6963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cs typeface="+mn-cs"/>
              </a:defRPr>
            </a:lvl1pPr>
          </a:lstStyle>
          <a:p>
            <a:pPr>
              <a:defRPr/>
            </a:pPr>
            <a:endParaRPr lang="ru-RU"/>
          </a:p>
        </p:txBody>
      </p:sp>
      <p:sp>
        <p:nvSpPr>
          <p:cNvPr id="1331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6963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noProof="0"/>
              <a:t>Click to edit Master text styles</a:t>
            </a:r>
          </a:p>
          <a:p>
            <a:pPr lvl="1"/>
            <a:r>
              <a:rPr lang="ru-RU" noProof="0"/>
              <a:t>Second level</a:t>
            </a:r>
          </a:p>
          <a:p>
            <a:pPr lvl="2"/>
            <a:r>
              <a:rPr lang="ru-RU" noProof="0"/>
              <a:t>Third level</a:t>
            </a:r>
          </a:p>
          <a:p>
            <a:pPr lvl="3"/>
            <a:r>
              <a:rPr lang="ru-RU" noProof="0"/>
              <a:t>Fourth level</a:t>
            </a:r>
          </a:p>
          <a:p>
            <a:pPr lvl="4"/>
            <a:r>
              <a:rPr lang="ru-RU" noProof="0"/>
              <a:t>Fifth level</a:t>
            </a:r>
          </a:p>
        </p:txBody>
      </p:sp>
      <p:sp>
        <p:nvSpPr>
          <p:cNvPr id="6963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cs typeface="+mn-cs"/>
              </a:defRPr>
            </a:lvl1pPr>
          </a:lstStyle>
          <a:p>
            <a:pPr>
              <a:defRPr/>
            </a:pPr>
            <a:endParaRPr lang="ru-RU"/>
          </a:p>
        </p:txBody>
      </p:sp>
      <p:sp>
        <p:nvSpPr>
          <p:cNvPr id="6963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cs typeface="+mn-cs"/>
              </a:defRPr>
            </a:lvl1pPr>
          </a:lstStyle>
          <a:p>
            <a:pPr>
              <a:defRPr/>
            </a:pPr>
            <a:fld id="{1F61BB1C-FFBD-491E-90CF-80C1053ECC70}" type="slidenum">
              <a:rPr lang="ru-RU"/>
              <a:pPr>
                <a:defRPr/>
              </a:pPr>
              <a:t>‹#›</a:t>
            </a:fld>
            <a:endParaRPr lang="ru-RU"/>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B09A899-90A1-7CEA-6679-49BB2D6EC8DA}"/>
              </a:ext>
            </a:extLst>
          </p:cNvPr>
          <p:cNvSpPr>
            <a:spLocks noGrp="1"/>
          </p:cNvSpPr>
          <p:nvPr>
            <p:ph type="ctrTitle"/>
          </p:nvPr>
        </p:nvSpPr>
        <p:spPr>
          <a:xfrm>
            <a:off x="1143000" y="1122363"/>
            <a:ext cx="6858000" cy="2387600"/>
          </a:xfrm>
        </p:spPr>
        <p:txBody>
          <a:bodyPr anchor="b"/>
          <a:lstStyle>
            <a:lvl1pPr algn="ctr">
              <a:defRPr sz="4500"/>
            </a:lvl1pPr>
          </a:lstStyle>
          <a:p>
            <a:r>
              <a:rPr lang="ru-RU"/>
              <a:t>Образец заголовка</a:t>
            </a:r>
          </a:p>
        </p:txBody>
      </p:sp>
      <p:sp>
        <p:nvSpPr>
          <p:cNvPr id="3" name="Подзаголовок 2">
            <a:extLst>
              <a:ext uri="{FF2B5EF4-FFF2-40B4-BE49-F238E27FC236}">
                <a16:creationId xmlns:a16="http://schemas.microsoft.com/office/drawing/2014/main" id="{EFCF7119-063D-739B-B7C3-E222564FB96C}"/>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ru-RU"/>
              <a:t>Образец подзаголовка</a:t>
            </a:r>
          </a:p>
        </p:txBody>
      </p:sp>
      <p:sp>
        <p:nvSpPr>
          <p:cNvPr id="4" name="Дата 3">
            <a:extLst>
              <a:ext uri="{FF2B5EF4-FFF2-40B4-BE49-F238E27FC236}">
                <a16:creationId xmlns:a16="http://schemas.microsoft.com/office/drawing/2014/main" id="{25B0C9F0-BF15-49EF-F83D-2EF6A5467D76}"/>
              </a:ext>
            </a:extLst>
          </p:cNvPr>
          <p:cNvSpPr>
            <a:spLocks noGrp="1"/>
          </p:cNvSpPr>
          <p:nvPr>
            <p:ph type="dt" sz="half" idx="10"/>
          </p:nvPr>
        </p:nvSpPr>
        <p:spPr/>
        <p:txBody>
          <a:bodyPr/>
          <a:lstStyle/>
          <a:p>
            <a:fld id="{F627FCAB-3095-4FB0-98EE-1F87A4D212E2}" type="datetimeFigureOut">
              <a:rPr lang="ru-RU" smtClean="0"/>
              <a:t>02.10.2024</a:t>
            </a:fld>
            <a:endParaRPr lang="ru-RU"/>
          </a:p>
        </p:txBody>
      </p:sp>
      <p:sp>
        <p:nvSpPr>
          <p:cNvPr id="5" name="Нижний колонтитул 4">
            <a:extLst>
              <a:ext uri="{FF2B5EF4-FFF2-40B4-BE49-F238E27FC236}">
                <a16:creationId xmlns:a16="http://schemas.microsoft.com/office/drawing/2014/main" id="{8A8A3388-425E-9F55-7D1A-8E8ECC6204B6}"/>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A605D52C-9298-1F73-0F34-D50C435E65D0}"/>
              </a:ext>
            </a:extLst>
          </p:cNvPr>
          <p:cNvSpPr>
            <a:spLocks noGrp="1"/>
          </p:cNvSpPr>
          <p:nvPr>
            <p:ph type="sldNum" sz="quarter" idx="12"/>
          </p:nvPr>
        </p:nvSpPr>
        <p:spPr/>
        <p:txBody>
          <a:bodyPr/>
          <a:lstStyle/>
          <a:p>
            <a:fld id="{9D3927EA-07BF-4543-B7F9-CA2BB1E5B90A}" type="slidenum">
              <a:rPr lang="ru-RU" smtClean="0"/>
              <a:t>‹#›</a:t>
            </a:fld>
            <a:endParaRPr lang="ru-RU"/>
          </a:p>
        </p:txBody>
      </p:sp>
    </p:spTree>
    <p:extLst>
      <p:ext uri="{BB962C8B-B14F-4D97-AF65-F5344CB8AC3E}">
        <p14:creationId xmlns:p14="http://schemas.microsoft.com/office/powerpoint/2010/main" val="39921611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4387A1F-DFD6-ED47-D7CF-075E4CD5EF00}"/>
              </a:ext>
            </a:extLst>
          </p:cNvPr>
          <p:cNvSpPr>
            <a:spLocks noGrp="1"/>
          </p:cNvSpPr>
          <p:nvPr>
            <p:ph type="title"/>
          </p:nvPr>
        </p:nvSpPr>
        <p:spPr/>
        <p:txBody>
          <a:bodyPr/>
          <a:lstStyle/>
          <a:p>
            <a:r>
              <a:rPr lang="ru-RU"/>
              <a:t>Образец заголовка</a:t>
            </a:r>
          </a:p>
        </p:txBody>
      </p:sp>
      <p:sp>
        <p:nvSpPr>
          <p:cNvPr id="3" name="Вертикальный текст 2">
            <a:extLst>
              <a:ext uri="{FF2B5EF4-FFF2-40B4-BE49-F238E27FC236}">
                <a16:creationId xmlns:a16="http://schemas.microsoft.com/office/drawing/2014/main" id="{EBF577DB-83E3-5C30-527F-EA1CC4CCF114}"/>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AE077257-92D5-52D5-2078-4D9BBB375790}"/>
              </a:ext>
            </a:extLst>
          </p:cNvPr>
          <p:cNvSpPr>
            <a:spLocks noGrp="1"/>
          </p:cNvSpPr>
          <p:nvPr>
            <p:ph type="dt" sz="half" idx="10"/>
          </p:nvPr>
        </p:nvSpPr>
        <p:spPr/>
        <p:txBody>
          <a:bodyPr/>
          <a:lstStyle/>
          <a:p>
            <a:fld id="{F627FCAB-3095-4FB0-98EE-1F87A4D212E2}" type="datetimeFigureOut">
              <a:rPr lang="ru-RU" smtClean="0"/>
              <a:t>02.10.2024</a:t>
            </a:fld>
            <a:endParaRPr lang="ru-RU"/>
          </a:p>
        </p:txBody>
      </p:sp>
      <p:sp>
        <p:nvSpPr>
          <p:cNvPr id="5" name="Нижний колонтитул 4">
            <a:extLst>
              <a:ext uri="{FF2B5EF4-FFF2-40B4-BE49-F238E27FC236}">
                <a16:creationId xmlns:a16="http://schemas.microsoft.com/office/drawing/2014/main" id="{9B3F4E0B-577A-C125-8386-E01815C0544A}"/>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440556D8-D6F5-C66F-F16C-982C9455E3FD}"/>
              </a:ext>
            </a:extLst>
          </p:cNvPr>
          <p:cNvSpPr>
            <a:spLocks noGrp="1"/>
          </p:cNvSpPr>
          <p:nvPr>
            <p:ph type="sldNum" sz="quarter" idx="12"/>
          </p:nvPr>
        </p:nvSpPr>
        <p:spPr/>
        <p:txBody>
          <a:bodyPr/>
          <a:lstStyle/>
          <a:p>
            <a:fld id="{9D3927EA-07BF-4543-B7F9-CA2BB1E5B90A}" type="slidenum">
              <a:rPr lang="ru-RU" smtClean="0"/>
              <a:t>‹#›</a:t>
            </a:fld>
            <a:endParaRPr lang="ru-RU"/>
          </a:p>
        </p:txBody>
      </p:sp>
    </p:spTree>
    <p:extLst>
      <p:ext uri="{BB962C8B-B14F-4D97-AF65-F5344CB8AC3E}">
        <p14:creationId xmlns:p14="http://schemas.microsoft.com/office/powerpoint/2010/main" val="24707264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FFE0C0AD-920D-965B-5EAF-92B95304DD2E}"/>
              </a:ext>
            </a:extLst>
          </p:cNvPr>
          <p:cNvSpPr>
            <a:spLocks noGrp="1"/>
          </p:cNvSpPr>
          <p:nvPr>
            <p:ph type="title" orient="vert"/>
          </p:nvPr>
        </p:nvSpPr>
        <p:spPr>
          <a:xfrm>
            <a:off x="6543675" y="365125"/>
            <a:ext cx="1971675" cy="5811838"/>
          </a:xfrm>
        </p:spPr>
        <p:txBody>
          <a:bodyPr vert="eaVert"/>
          <a:lstStyle/>
          <a:p>
            <a:r>
              <a:rPr lang="ru-RU"/>
              <a:t>Образец заголовка</a:t>
            </a:r>
          </a:p>
        </p:txBody>
      </p:sp>
      <p:sp>
        <p:nvSpPr>
          <p:cNvPr id="3" name="Вертикальный текст 2">
            <a:extLst>
              <a:ext uri="{FF2B5EF4-FFF2-40B4-BE49-F238E27FC236}">
                <a16:creationId xmlns:a16="http://schemas.microsoft.com/office/drawing/2014/main" id="{938723AA-2D94-89A3-78A3-F17AA66ABEDB}"/>
              </a:ext>
            </a:extLst>
          </p:cNvPr>
          <p:cNvSpPr>
            <a:spLocks noGrp="1"/>
          </p:cNvSpPr>
          <p:nvPr>
            <p:ph type="body" orient="vert" idx="1"/>
          </p:nvPr>
        </p:nvSpPr>
        <p:spPr>
          <a:xfrm>
            <a:off x="628650" y="365125"/>
            <a:ext cx="5800725"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D21CE005-C428-804B-AEF7-0E13974341FE}"/>
              </a:ext>
            </a:extLst>
          </p:cNvPr>
          <p:cNvSpPr>
            <a:spLocks noGrp="1"/>
          </p:cNvSpPr>
          <p:nvPr>
            <p:ph type="dt" sz="half" idx="10"/>
          </p:nvPr>
        </p:nvSpPr>
        <p:spPr/>
        <p:txBody>
          <a:bodyPr/>
          <a:lstStyle/>
          <a:p>
            <a:fld id="{F627FCAB-3095-4FB0-98EE-1F87A4D212E2}" type="datetimeFigureOut">
              <a:rPr lang="ru-RU" smtClean="0"/>
              <a:t>02.10.2024</a:t>
            </a:fld>
            <a:endParaRPr lang="ru-RU"/>
          </a:p>
        </p:txBody>
      </p:sp>
      <p:sp>
        <p:nvSpPr>
          <p:cNvPr id="5" name="Нижний колонтитул 4">
            <a:extLst>
              <a:ext uri="{FF2B5EF4-FFF2-40B4-BE49-F238E27FC236}">
                <a16:creationId xmlns:a16="http://schemas.microsoft.com/office/drawing/2014/main" id="{0044E330-107E-BDDB-2BAC-F264C74F85F1}"/>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65670B30-7602-802A-6072-983083B1E50B}"/>
              </a:ext>
            </a:extLst>
          </p:cNvPr>
          <p:cNvSpPr>
            <a:spLocks noGrp="1"/>
          </p:cNvSpPr>
          <p:nvPr>
            <p:ph type="sldNum" sz="quarter" idx="12"/>
          </p:nvPr>
        </p:nvSpPr>
        <p:spPr/>
        <p:txBody>
          <a:bodyPr/>
          <a:lstStyle/>
          <a:p>
            <a:fld id="{9D3927EA-07BF-4543-B7F9-CA2BB1E5B90A}" type="slidenum">
              <a:rPr lang="ru-RU" smtClean="0"/>
              <a:t>‹#›</a:t>
            </a:fld>
            <a:endParaRPr lang="ru-RU"/>
          </a:p>
        </p:txBody>
      </p:sp>
    </p:spTree>
    <p:extLst>
      <p:ext uri="{BB962C8B-B14F-4D97-AF65-F5344CB8AC3E}">
        <p14:creationId xmlns:p14="http://schemas.microsoft.com/office/powerpoint/2010/main" val="42418869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9582354-A1E4-F280-725F-7C935A16824D}"/>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6B6B81D7-1244-B2FD-C23F-C78E35EEBD19}"/>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ECCB7628-B9BB-08A5-7646-F26938A4DBBD}"/>
              </a:ext>
            </a:extLst>
          </p:cNvPr>
          <p:cNvSpPr>
            <a:spLocks noGrp="1"/>
          </p:cNvSpPr>
          <p:nvPr>
            <p:ph type="dt" sz="half" idx="10"/>
          </p:nvPr>
        </p:nvSpPr>
        <p:spPr/>
        <p:txBody>
          <a:bodyPr/>
          <a:lstStyle/>
          <a:p>
            <a:fld id="{F627FCAB-3095-4FB0-98EE-1F87A4D212E2}" type="datetimeFigureOut">
              <a:rPr lang="ru-RU" smtClean="0"/>
              <a:t>02.10.2024</a:t>
            </a:fld>
            <a:endParaRPr lang="ru-RU"/>
          </a:p>
        </p:txBody>
      </p:sp>
      <p:sp>
        <p:nvSpPr>
          <p:cNvPr id="5" name="Нижний колонтитул 4">
            <a:extLst>
              <a:ext uri="{FF2B5EF4-FFF2-40B4-BE49-F238E27FC236}">
                <a16:creationId xmlns:a16="http://schemas.microsoft.com/office/drawing/2014/main" id="{D76DF9AA-E6AB-C844-5B72-9BA8C3AC82A7}"/>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72491F9E-1DE1-E9C6-B1CF-CC2FE56A9F96}"/>
              </a:ext>
            </a:extLst>
          </p:cNvPr>
          <p:cNvSpPr>
            <a:spLocks noGrp="1"/>
          </p:cNvSpPr>
          <p:nvPr>
            <p:ph type="sldNum" sz="quarter" idx="12"/>
          </p:nvPr>
        </p:nvSpPr>
        <p:spPr/>
        <p:txBody>
          <a:bodyPr/>
          <a:lstStyle/>
          <a:p>
            <a:fld id="{9D3927EA-07BF-4543-B7F9-CA2BB1E5B90A}" type="slidenum">
              <a:rPr lang="ru-RU" smtClean="0"/>
              <a:t>‹#›</a:t>
            </a:fld>
            <a:endParaRPr lang="ru-RU"/>
          </a:p>
        </p:txBody>
      </p:sp>
    </p:spTree>
    <p:extLst>
      <p:ext uri="{BB962C8B-B14F-4D97-AF65-F5344CB8AC3E}">
        <p14:creationId xmlns:p14="http://schemas.microsoft.com/office/powerpoint/2010/main" val="35180775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BB19F17-3601-F7F6-16D7-07AB296FED6D}"/>
              </a:ext>
            </a:extLst>
          </p:cNvPr>
          <p:cNvSpPr>
            <a:spLocks noGrp="1"/>
          </p:cNvSpPr>
          <p:nvPr>
            <p:ph type="title"/>
          </p:nvPr>
        </p:nvSpPr>
        <p:spPr>
          <a:xfrm>
            <a:off x="623888" y="1709739"/>
            <a:ext cx="7886700" cy="2852737"/>
          </a:xfrm>
        </p:spPr>
        <p:txBody>
          <a:bodyPr anchor="b"/>
          <a:lstStyle>
            <a:lvl1pPr>
              <a:defRPr sz="4500"/>
            </a:lvl1pPr>
          </a:lstStyle>
          <a:p>
            <a:r>
              <a:rPr lang="ru-RU"/>
              <a:t>Образец заголовка</a:t>
            </a:r>
          </a:p>
        </p:txBody>
      </p:sp>
      <p:sp>
        <p:nvSpPr>
          <p:cNvPr id="3" name="Текст 2">
            <a:extLst>
              <a:ext uri="{FF2B5EF4-FFF2-40B4-BE49-F238E27FC236}">
                <a16:creationId xmlns:a16="http://schemas.microsoft.com/office/drawing/2014/main" id="{9F733546-0928-FFF6-01EC-7CE4E24B5825}"/>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7271F8DD-8B7D-DBD5-F9EB-F7E4E4BA70C4}"/>
              </a:ext>
            </a:extLst>
          </p:cNvPr>
          <p:cNvSpPr>
            <a:spLocks noGrp="1"/>
          </p:cNvSpPr>
          <p:nvPr>
            <p:ph type="dt" sz="half" idx="10"/>
          </p:nvPr>
        </p:nvSpPr>
        <p:spPr/>
        <p:txBody>
          <a:bodyPr/>
          <a:lstStyle/>
          <a:p>
            <a:fld id="{F627FCAB-3095-4FB0-98EE-1F87A4D212E2}" type="datetimeFigureOut">
              <a:rPr lang="ru-RU" smtClean="0"/>
              <a:t>02.10.2024</a:t>
            </a:fld>
            <a:endParaRPr lang="ru-RU"/>
          </a:p>
        </p:txBody>
      </p:sp>
      <p:sp>
        <p:nvSpPr>
          <p:cNvPr id="5" name="Нижний колонтитул 4">
            <a:extLst>
              <a:ext uri="{FF2B5EF4-FFF2-40B4-BE49-F238E27FC236}">
                <a16:creationId xmlns:a16="http://schemas.microsoft.com/office/drawing/2014/main" id="{387B643D-7905-6755-E263-E8A27EBDA6D9}"/>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CE14F016-8223-C823-AB13-32E11A901E6A}"/>
              </a:ext>
            </a:extLst>
          </p:cNvPr>
          <p:cNvSpPr>
            <a:spLocks noGrp="1"/>
          </p:cNvSpPr>
          <p:nvPr>
            <p:ph type="sldNum" sz="quarter" idx="12"/>
          </p:nvPr>
        </p:nvSpPr>
        <p:spPr/>
        <p:txBody>
          <a:bodyPr/>
          <a:lstStyle/>
          <a:p>
            <a:fld id="{9D3927EA-07BF-4543-B7F9-CA2BB1E5B90A}" type="slidenum">
              <a:rPr lang="ru-RU" smtClean="0"/>
              <a:t>‹#›</a:t>
            </a:fld>
            <a:endParaRPr lang="ru-RU"/>
          </a:p>
        </p:txBody>
      </p:sp>
    </p:spTree>
    <p:extLst>
      <p:ext uri="{BB962C8B-B14F-4D97-AF65-F5344CB8AC3E}">
        <p14:creationId xmlns:p14="http://schemas.microsoft.com/office/powerpoint/2010/main" val="35297341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E593C65-0791-6ABF-4A3C-677CE006ABE0}"/>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8F953028-FCAE-4A9C-2C5E-A240688C7BB6}"/>
              </a:ext>
            </a:extLst>
          </p:cNvPr>
          <p:cNvSpPr>
            <a:spLocks noGrp="1"/>
          </p:cNvSpPr>
          <p:nvPr>
            <p:ph sz="half" idx="1"/>
          </p:nvPr>
        </p:nvSpPr>
        <p:spPr>
          <a:xfrm>
            <a:off x="628650" y="1825625"/>
            <a:ext cx="38862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a:extLst>
              <a:ext uri="{FF2B5EF4-FFF2-40B4-BE49-F238E27FC236}">
                <a16:creationId xmlns:a16="http://schemas.microsoft.com/office/drawing/2014/main" id="{A820DB2C-C2BD-180E-33A0-154FB03F34F3}"/>
              </a:ext>
            </a:extLst>
          </p:cNvPr>
          <p:cNvSpPr>
            <a:spLocks noGrp="1"/>
          </p:cNvSpPr>
          <p:nvPr>
            <p:ph sz="half" idx="2"/>
          </p:nvPr>
        </p:nvSpPr>
        <p:spPr>
          <a:xfrm>
            <a:off x="4629150" y="1825625"/>
            <a:ext cx="38862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a:extLst>
              <a:ext uri="{FF2B5EF4-FFF2-40B4-BE49-F238E27FC236}">
                <a16:creationId xmlns:a16="http://schemas.microsoft.com/office/drawing/2014/main" id="{94BF613B-5C8D-4D90-411D-1756BE31DD1E}"/>
              </a:ext>
            </a:extLst>
          </p:cNvPr>
          <p:cNvSpPr>
            <a:spLocks noGrp="1"/>
          </p:cNvSpPr>
          <p:nvPr>
            <p:ph type="dt" sz="half" idx="10"/>
          </p:nvPr>
        </p:nvSpPr>
        <p:spPr/>
        <p:txBody>
          <a:bodyPr/>
          <a:lstStyle/>
          <a:p>
            <a:fld id="{F627FCAB-3095-4FB0-98EE-1F87A4D212E2}" type="datetimeFigureOut">
              <a:rPr lang="ru-RU" smtClean="0"/>
              <a:t>02.10.2024</a:t>
            </a:fld>
            <a:endParaRPr lang="ru-RU"/>
          </a:p>
        </p:txBody>
      </p:sp>
      <p:sp>
        <p:nvSpPr>
          <p:cNvPr id="6" name="Нижний колонтитул 5">
            <a:extLst>
              <a:ext uri="{FF2B5EF4-FFF2-40B4-BE49-F238E27FC236}">
                <a16:creationId xmlns:a16="http://schemas.microsoft.com/office/drawing/2014/main" id="{5D14A7B9-682A-C491-996C-A1E5BB0B29D4}"/>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15867B72-BB42-1485-AB00-47AC44B273B5}"/>
              </a:ext>
            </a:extLst>
          </p:cNvPr>
          <p:cNvSpPr>
            <a:spLocks noGrp="1"/>
          </p:cNvSpPr>
          <p:nvPr>
            <p:ph type="sldNum" sz="quarter" idx="12"/>
          </p:nvPr>
        </p:nvSpPr>
        <p:spPr/>
        <p:txBody>
          <a:bodyPr/>
          <a:lstStyle/>
          <a:p>
            <a:fld id="{9D3927EA-07BF-4543-B7F9-CA2BB1E5B90A}" type="slidenum">
              <a:rPr lang="ru-RU" smtClean="0"/>
              <a:t>‹#›</a:t>
            </a:fld>
            <a:endParaRPr lang="ru-RU"/>
          </a:p>
        </p:txBody>
      </p:sp>
    </p:spTree>
    <p:extLst>
      <p:ext uri="{BB962C8B-B14F-4D97-AF65-F5344CB8AC3E}">
        <p14:creationId xmlns:p14="http://schemas.microsoft.com/office/powerpoint/2010/main" val="42193819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565129D-061D-4E3C-41DE-26C5E23BFC55}"/>
              </a:ext>
            </a:extLst>
          </p:cNvPr>
          <p:cNvSpPr>
            <a:spLocks noGrp="1"/>
          </p:cNvSpPr>
          <p:nvPr>
            <p:ph type="title"/>
          </p:nvPr>
        </p:nvSpPr>
        <p:spPr>
          <a:xfrm>
            <a:off x="629841" y="365126"/>
            <a:ext cx="7886700" cy="1325563"/>
          </a:xfrm>
        </p:spPr>
        <p:txBody>
          <a:bodyPr/>
          <a:lstStyle/>
          <a:p>
            <a:r>
              <a:rPr lang="ru-RU"/>
              <a:t>Образец заголовка</a:t>
            </a:r>
          </a:p>
        </p:txBody>
      </p:sp>
      <p:sp>
        <p:nvSpPr>
          <p:cNvPr id="3" name="Текст 2">
            <a:extLst>
              <a:ext uri="{FF2B5EF4-FFF2-40B4-BE49-F238E27FC236}">
                <a16:creationId xmlns:a16="http://schemas.microsoft.com/office/drawing/2014/main" id="{AB1C59E9-713F-E2A7-8146-3EDB6CB2BFAD}"/>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ru-RU"/>
              <a:t>Образец текста</a:t>
            </a:r>
          </a:p>
        </p:txBody>
      </p:sp>
      <p:sp>
        <p:nvSpPr>
          <p:cNvPr id="4" name="Объект 3">
            <a:extLst>
              <a:ext uri="{FF2B5EF4-FFF2-40B4-BE49-F238E27FC236}">
                <a16:creationId xmlns:a16="http://schemas.microsoft.com/office/drawing/2014/main" id="{220AFD08-B027-AA8B-7B6E-EF446C0B0E35}"/>
              </a:ext>
            </a:extLst>
          </p:cNvPr>
          <p:cNvSpPr>
            <a:spLocks noGrp="1"/>
          </p:cNvSpPr>
          <p:nvPr>
            <p:ph sz="half" idx="2"/>
          </p:nvPr>
        </p:nvSpPr>
        <p:spPr>
          <a:xfrm>
            <a:off x="629842" y="2505075"/>
            <a:ext cx="3868340"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a:extLst>
              <a:ext uri="{FF2B5EF4-FFF2-40B4-BE49-F238E27FC236}">
                <a16:creationId xmlns:a16="http://schemas.microsoft.com/office/drawing/2014/main" id="{2575F171-56A8-D684-9383-1791B54B70E8}"/>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ru-RU"/>
              <a:t>Образец текста</a:t>
            </a:r>
          </a:p>
        </p:txBody>
      </p:sp>
      <p:sp>
        <p:nvSpPr>
          <p:cNvPr id="6" name="Объект 5">
            <a:extLst>
              <a:ext uri="{FF2B5EF4-FFF2-40B4-BE49-F238E27FC236}">
                <a16:creationId xmlns:a16="http://schemas.microsoft.com/office/drawing/2014/main" id="{027F1453-7764-30DB-7BE8-FBBF5C270895}"/>
              </a:ext>
            </a:extLst>
          </p:cNvPr>
          <p:cNvSpPr>
            <a:spLocks noGrp="1"/>
          </p:cNvSpPr>
          <p:nvPr>
            <p:ph sz="quarter" idx="4"/>
          </p:nvPr>
        </p:nvSpPr>
        <p:spPr>
          <a:xfrm>
            <a:off x="4629150" y="2505075"/>
            <a:ext cx="3887391"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a:extLst>
              <a:ext uri="{FF2B5EF4-FFF2-40B4-BE49-F238E27FC236}">
                <a16:creationId xmlns:a16="http://schemas.microsoft.com/office/drawing/2014/main" id="{118B8EE3-BEAB-3F76-85E0-B42B730BA128}"/>
              </a:ext>
            </a:extLst>
          </p:cNvPr>
          <p:cNvSpPr>
            <a:spLocks noGrp="1"/>
          </p:cNvSpPr>
          <p:nvPr>
            <p:ph type="dt" sz="half" idx="10"/>
          </p:nvPr>
        </p:nvSpPr>
        <p:spPr/>
        <p:txBody>
          <a:bodyPr/>
          <a:lstStyle/>
          <a:p>
            <a:fld id="{F627FCAB-3095-4FB0-98EE-1F87A4D212E2}" type="datetimeFigureOut">
              <a:rPr lang="ru-RU" smtClean="0"/>
              <a:t>02.10.2024</a:t>
            </a:fld>
            <a:endParaRPr lang="ru-RU"/>
          </a:p>
        </p:txBody>
      </p:sp>
      <p:sp>
        <p:nvSpPr>
          <p:cNvPr id="8" name="Нижний колонтитул 7">
            <a:extLst>
              <a:ext uri="{FF2B5EF4-FFF2-40B4-BE49-F238E27FC236}">
                <a16:creationId xmlns:a16="http://schemas.microsoft.com/office/drawing/2014/main" id="{1BF95868-81D2-A413-8687-EE1A62A1B1CF}"/>
              </a:ext>
            </a:extLst>
          </p:cNvPr>
          <p:cNvSpPr>
            <a:spLocks noGrp="1"/>
          </p:cNvSpPr>
          <p:nvPr>
            <p:ph type="ftr" sz="quarter" idx="11"/>
          </p:nvPr>
        </p:nvSpPr>
        <p:spPr/>
        <p:txBody>
          <a:bodyPr/>
          <a:lstStyle/>
          <a:p>
            <a:endParaRPr lang="ru-RU"/>
          </a:p>
        </p:txBody>
      </p:sp>
      <p:sp>
        <p:nvSpPr>
          <p:cNvPr id="9" name="Номер слайда 8">
            <a:extLst>
              <a:ext uri="{FF2B5EF4-FFF2-40B4-BE49-F238E27FC236}">
                <a16:creationId xmlns:a16="http://schemas.microsoft.com/office/drawing/2014/main" id="{586389BF-82AA-3D2C-D85B-D6B7119B6F7D}"/>
              </a:ext>
            </a:extLst>
          </p:cNvPr>
          <p:cNvSpPr>
            <a:spLocks noGrp="1"/>
          </p:cNvSpPr>
          <p:nvPr>
            <p:ph type="sldNum" sz="quarter" idx="12"/>
          </p:nvPr>
        </p:nvSpPr>
        <p:spPr/>
        <p:txBody>
          <a:bodyPr/>
          <a:lstStyle/>
          <a:p>
            <a:fld id="{9D3927EA-07BF-4543-B7F9-CA2BB1E5B90A}" type="slidenum">
              <a:rPr lang="ru-RU" smtClean="0"/>
              <a:t>‹#›</a:t>
            </a:fld>
            <a:endParaRPr lang="ru-RU"/>
          </a:p>
        </p:txBody>
      </p:sp>
    </p:spTree>
    <p:extLst>
      <p:ext uri="{BB962C8B-B14F-4D97-AF65-F5344CB8AC3E}">
        <p14:creationId xmlns:p14="http://schemas.microsoft.com/office/powerpoint/2010/main" val="11908071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34F913B-A094-F4CD-6593-7EFE675C127F}"/>
              </a:ext>
            </a:extLst>
          </p:cNvPr>
          <p:cNvSpPr>
            <a:spLocks noGrp="1"/>
          </p:cNvSpPr>
          <p:nvPr>
            <p:ph type="title"/>
          </p:nvPr>
        </p:nvSpPr>
        <p:spPr/>
        <p:txBody>
          <a:bodyPr/>
          <a:lstStyle/>
          <a:p>
            <a:r>
              <a:rPr lang="ru-RU"/>
              <a:t>Образец заголовка</a:t>
            </a:r>
          </a:p>
        </p:txBody>
      </p:sp>
      <p:sp>
        <p:nvSpPr>
          <p:cNvPr id="3" name="Дата 2">
            <a:extLst>
              <a:ext uri="{FF2B5EF4-FFF2-40B4-BE49-F238E27FC236}">
                <a16:creationId xmlns:a16="http://schemas.microsoft.com/office/drawing/2014/main" id="{86C6136C-BA5B-868A-5988-0D643CC15E21}"/>
              </a:ext>
            </a:extLst>
          </p:cNvPr>
          <p:cNvSpPr>
            <a:spLocks noGrp="1"/>
          </p:cNvSpPr>
          <p:nvPr>
            <p:ph type="dt" sz="half" idx="10"/>
          </p:nvPr>
        </p:nvSpPr>
        <p:spPr/>
        <p:txBody>
          <a:bodyPr/>
          <a:lstStyle/>
          <a:p>
            <a:fld id="{F627FCAB-3095-4FB0-98EE-1F87A4D212E2}" type="datetimeFigureOut">
              <a:rPr lang="ru-RU" smtClean="0"/>
              <a:t>02.10.2024</a:t>
            </a:fld>
            <a:endParaRPr lang="ru-RU"/>
          </a:p>
        </p:txBody>
      </p:sp>
      <p:sp>
        <p:nvSpPr>
          <p:cNvPr id="4" name="Нижний колонтитул 3">
            <a:extLst>
              <a:ext uri="{FF2B5EF4-FFF2-40B4-BE49-F238E27FC236}">
                <a16:creationId xmlns:a16="http://schemas.microsoft.com/office/drawing/2014/main" id="{0F5925D1-5C86-57CC-A9AE-61E70BC9984B}"/>
              </a:ext>
            </a:extLst>
          </p:cNvPr>
          <p:cNvSpPr>
            <a:spLocks noGrp="1"/>
          </p:cNvSpPr>
          <p:nvPr>
            <p:ph type="ftr" sz="quarter" idx="11"/>
          </p:nvPr>
        </p:nvSpPr>
        <p:spPr/>
        <p:txBody>
          <a:bodyPr/>
          <a:lstStyle/>
          <a:p>
            <a:endParaRPr lang="ru-RU"/>
          </a:p>
        </p:txBody>
      </p:sp>
      <p:sp>
        <p:nvSpPr>
          <p:cNvPr id="5" name="Номер слайда 4">
            <a:extLst>
              <a:ext uri="{FF2B5EF4-FFF2-40B4-BE49-F238E27FC236}">
                <a16:creationId xmlns:a16="http://schemas.microsoft.com/office/drawing/2014/main" id="{D67DFAE9-3A9D-113C-3BC7-594D2AC53B41}"/>
              </a:ext>
            </a:extLst>
          </p:cNvPr>
          <p:cNvSpPr>
            <a:spLocks noGrp="1"/>
          </p:cNvSpPr>
          <p:nvPr>
            <p:ph type="sldNum" sz="quarter" idx="12"/>
          </p:nvPr>
        </p:nvSpPr>
        <p:spPr/>
        <p:txBody>
          <a:bodyPr/>
          <a:lstStyle/>
          <a:p>
            <a:fld id="{9D3927EA-07BF-4543-B7F9-CA2BB1E5B90A}" type="slidenum">
              <a:rPr lang="ru-RU" smtClean="0"/>
              <a:t>‹#›</a:t>
            </a:fld>
            <a:endParaRPr lang="ru-RU"/>
          </a:p>
        </p:txBody>
      </p:sp>
    </p:spTree>
    <p:extLst>
      <p:ext uri="{BB962C8B-B14F-4D97-AF65-F5344CB8AC3E}">
        <p14:creationId xmlns:p14="http://schemas.microsoft.com/office/powerpoint/2010/main" val="1286239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0904AA9B-4AE0-59BD-1CF3-4F23BC129110}"/>
              </a:ext>
            </a:extLst>
          </p:cNvPr>
          <p:cNvSpPr>
            <a:spLocks noGrp="1"/>
          </p:cNvSpPr>
          <p:nvPr>
            <p:ph type="dt" sz="half" idx="10"/>
          </p:nvPr>
        </p:nvSpPr>
        <p:spPr/>
        <p:txBody>
          <a:bodyPr/>
          <a:lstStyle/>
          <a:p>
            <a:fld id="{F627FCAB-3095-4FB0-98EE-1F87A4D212E2}" type="datetimeFigureOut">
              <a:rPr lang="ru-RU" smtClean="0"/>
              <a:t>02.10.2024</a:t>
            </a:fld>
            <a:endParaRPr lang="ru-RU"/>
          </a:p>
        </p:txBody>
      </p:sp>
      <p:sp>
        <p:nvSpPr>
          <p:cNvPr id="3" name="Нижний колонтитул 2">
            <a:extLst>
              <a:ext uri="{FF2B5EF4-FFF2-40B4-BE49-F238E27FC236}">
                <a16:creationId xmlns:a16="http://schemas.microsoft.com/office/drawing/2014/main" id="{17DD700D-0054-686F-1E90-58563E988D77}"/>
              </a:ext>
            </a:extLst>
          </p:cNvPr>
          <p:cNvSpPr>
            <a:spLocks noGrp="1"/>
          </p:cNvSpPr>
          <p:nvPr>
            <p:ph type="ftr" sz="quarter" idx="11"/>
          </p:nvPr>
        </p:nvSpPr>
        <p:spPr/>
        <p:txBody>
          <a:bodyPr/>
          <a:lstStyle/>
          <a:p>
            <a:endParaRPr lang="ru-RU"/>
          </a:p>
        </p:txBody>
      </p:sp>
      <p:sp>
        <p:nvSpPr>
          <p:cNvPr id="4" name="Номер слайда 3">
            <a:extLst>
              <a:ext uri="{FF2B5EF4-FFF2-40B4-BE49-F238E27FC236}">
                <a16:creationId xmlns:a16="http://schemas.microsoft.com/office/drawing/2014/main" id="{9B7A0481-E91E-53CB-D2CF-111E8DD78AAD}"/>
              </a:ext>
            </a:extLst>
          </p:cNvPr>
          <p:cNvSpPr>
            <a:spLocks noGrp="1"/>
          </p:cNvSpPr>
          <p:nvPr>
            <p:ph type="sldNum" sz="quarter" idx="12"/>
          </p:nvPr>
        </p:nvSpPr>
        <p:spPr/>
        <p:txBody>
          <a:bodyPr/>
          <a:lstStyle/>
          <a:p>
            <a:fld id="{9D3927EA-07BF-4543-B7F9-CA2BB1E5B90A}" type="slidenum">
              <a:rPr lang="ru-RU" smtClean="0"/>
              <a:t>‹#›</a:t>
            </a:fld>
            <a:endParaRPr lang="ru-RU"/>
          </a:p>
        </p:txBody>
      </p:sp>
    </p:spTree>
    <p:extLst>
      <p:ext uri="{BB962C8B-B14F-4D97-AF65-F5344CB8AC3E}">
        <p14:creationId xmlns:p14="http://schemas.microsoft.com/office/powerpoint/2010/main" val="21941129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E0589B0-A1F1-6DC7-DD37-DF2F33C09320}"/>
              </a:ext>
            </a:extLst>
          </p:cNvPr>
          <p:cNvSpPr>
            <a:spLocks noGrp="1"/>
          </p:cNvSpPr>
          <p:nvPr>
            <p:ph type="title"/>
          </p:nvPr>
        </p:nvSpPr>
        <p:spPr>
          <a:xfrm>
            <a:off x="629841" y="457200"/>
            <a:ext cx="2949178" cy="1600200"/>
          </a:xfrm>
        </p:spPr>
        <p:txBody>
          <a:bodyPr anchor="b"/>
          <a:lstStyle>
            <a:lvl1pPr>
              <a:defRPr sz="2400"/>
            </a:lvl1pPr>
          </a:lstStyle>
          <a:p>
            <a:r>
              <a:rPr lang="ru-RU"/>
              <a:t>Образец заголовка</a:t>
            </a:r>
          </a:p>
        </p:txBody>
      </p:sp>
      <p:sp>
        <p:nvSpPr>
          <p:cNvPr id="3" name="Объект 2">
            <a:extLst>
              <a:ext uri="{FF2B5EF4-FFF2-40B4-BE49-F238E27FC236}">
                <a16:creationId xmlns:a16="http://schemas.microsoft.com/office/drawing/2014/main" id="{E8A83A61-736D-8498-C7A2-1576849322F1}"/>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a:extLst>
              <a:ext uri="{FF2B5EF4-FFF2-40B4-BE49-F238E27FC236}">
                <a16:creationId xmlns:a16="http://schemas.microsoft.com/office/drawing/2014/main" id="{56093E8E-03DE-F8BF-A115-A6E9EE1B8078}"/>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ru-RU"/>
              <a:t>Образец текста</a:t>
            </a:r>
          </a:p>
        </p:txBody>
      </p:sp>
      <p:sp>
        <p:nvSpPr>
          <p:cNvPr id="5" name="Дата 4">
            <a:extLst>
              <a:ext uri="{FF2B5EF4-FFF2-40B4-BE49-F238E27FC236}">
                <a16:creationId xmlns:a16="http://schemas.microsoft.com/office/drawing/2014/main" id="{F1F6AE0E-BE1A-8AFB-93E3-EE6AC1095607}"/>
              </a:ext>
            </a:extLst>
          </p:cNvPr>
          <p:cNvSpPr>
            <a:spLocks noGrp="1"/>
          </p:cNvSpPr>
          <p:nvPr>
            <p:ph type="dt" sz="half" idx="10"/>
          </p:nvPr>
        </p:nvSpPr>
        <p:spPr/>
        <p:txBody>
          <a:bodyPr/>
          <a:lstStyle/>
          <a:p>
            <a:fld id="{F627FCAB-3095-4FB0-98EE-1F87A4D212E2}" type="datetimeFigureOut">
              <a:rPr lang="ru-RU" smtClean="0"/>
              <a:t>02.10.2024</a:t>
            </a:fld>
            <a:endParaRPr lang="ru-RU"/>
          </a:p>
        </p:txBody>
      </p:sp>
      <p:sp>
        <p:nvSpPr>
          <p:cNvPr id="6" name="Нижний колонтитул 5">
            <a:extLst>
              <a:ext uri="{FF2B5EF4-FFF2-40B4-BE49-F238E27FC236}">
                <a16:creationId xmlns:a16="http://schemas.microsoft.com/office/drawing/2014/main" id="{383BD2DE-96B8-2E7C-E820-1C5922B762BA}"/>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3D41AA78-7A3C-D5F4-3D3A-263637426E24}"/>
              </a:ext>
            </a:extLst>
          </p:cNvPr>
          <p:cNvSpPr>
            <a:spLocks noGrp="1"/>
          </p:cNvSpPr>
          <p:nvPr>
            <p:ph type="sldNum" sz="quarter" idx="12"/>
          </p:nvPr>
        </p:nvSpPr>
        <p:spPr/>
        <p:txBody>
          <a:bodyPr/>
          <a:lstStyle/>
          <a:p>
            <a:fld id="{9D3927EA-07BF-4543-B7F9-CA2BB1E5B90A}" type="slidenum">
              <a:rPr lang="ru-RU" smtClean="0"/>
              <a:t>‹#›</a:t>
            </a:fld>
            <a:endParaRPr lang="ru-RU"/>
          </a:p>
        </p:txBody>
      </p:sp>
    </p:spTree>
    <p:extLst>
      <p:ext uri="{BB962C8B-B14F-4D97-AF65-F5344CB8AC3E}">
        <p14:creationId xmlns:p14="http://schemas.microsoft.com/office/powerpoint/2010/main" val="30338020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F7C76-84BE-7DCB-4396-D2CF0B2D53DB}"/>
              </a:ext>
            </a:extLst>
          </p:cNvPr>
          <p:cNvSpPr>
            <a:spLocks noGrp="1"/>
          </p:cNvSpPr>
          <p:nvPr>
            <p:ph type="title"/>
          </p:nvPr>
        </p:nvSpPr>
        <p:spPr>
          <a:xfrm>
            <a:off x="629841" y="457200"/>
            <a:ext cx="2949178" cy="1600200"/>
          </a:xfrm>
        </p:spPr>
        <p:txBody>
          <a:bodyPr anchor="b"/>
          <a:lstStyle>
            <a:lvl1pPr>
              <a:defRPr sz="2400"/>
            </a:lvl1pPr>
          </a:lstStyle>
          <a:p>
            <a:r>
              <a:rPr lang="ru-RU"/>
              <a:t>Образец заголовка</a:t>
            </a:r>
          </a:p>
        </p:txBody>
      </p:sp>
      <p:sp>
        <p:nvSpPr>
          <p:cNvPr id="3" name="Рисунок 2">
            <a:extLst>
              <a:ext uri="{FF2B5EF4-FFF2-40B4-BE49-F238E27FC236}">
                <a16:creationId xmlns:a16="http://schemas.microsoft.com/office/drawing/2014/main" id="{1F932EEE-60A7-7375-7ED0-02A5B4939FD7}"/>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ru-RU"/>
          </a:p>
        </p:txBody>
      </p:sp>
      <p:sp>
        <p:nvSpPr>
          <p:cNvPr id="4" name="Текст 3">
            <a:extLst>
              <a:ext uri="{FF2B5EF4-FFF2-40B4-BE49-F238E27FC236}">
                <a16:creationId xmlns:a16="http://schemas.microsoft.com/office/drawing/2014/main" id="{F708BF6C-5A36-B6EF-4D0A-966F9E0FF9D6}"/>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ru-RU"/>
              <a:t>Образец текста</a:t>
            </a:r>
          </a:p>
        </p:txBody>
      </p:sp>
      <p:sp>
        <p:nvSpPr>
          <p:cNvPr id="5" name="Дата 4">
            <a:extLst>
              <a:ext uri="{FF2B5EF4-FFF2-40B4-BE49-F238E27FC236}">
                <a16:creationId xmlns:a16="http://schemas.microsoft.com/office/drawing/2014/main" id="{47A8F651-6BF2-66D9-125A-883B327B7279}"/>
              </a:ext>
            </a:extLst>
          </p:cNvPr>
          <p:cNvSpPr>
            <a:spLocks noGrp="1"/>
          </p:cNvSpPr>
          <p:nvPr>
            <p:ph type="dt" sz="half" idx="10"/>
          </p:nvPr>
        </p:nvSpPr>
        <p:spPr/>
        <p:txBody>
          <a:bodyPr/>
          <a:lstStyle/>
          <a:p>
            <a:fld id="{F627FCAB-3095-4FB0-98EE-1F87A4D212E2}" type="datetimeFigureOut">
              <a:rPr lang="ru-RU" smtClean="0"/>
              <a:t>02.10.2024</a:t>
            </a:fld>
            <a:endParaRPr lang="ru-RU"/>
          </a:p>
        </p:txBody>
      </p:sp>
      <p:sp>
        <p:nvSpPr>
          <p:cNvPr id="6" name="Нижний колонтитул 5">
            <a:extLst>
              <a:ext uri="{FF2B5EF4-FFF2-40B4-BE49-F238E27FC236}">
                <a16:creationId xmlns:a16="http://schemas.microsoft.com/office/drawing/2014/main" id="{BFDC520C-3DB9-9E5D-58D6-859016485ABF}"/>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C0861AFE-972F-9D86-CF22-2FFEB5E16EC4}"/>
              </a:ext>
            </a:extLst>
          </p:cNvPr>
          <p:cNvSpPr>
            <a:spLocks noGrp="1"/>
          </p:cNvSpPr>
          <p:nvPr>
            <p:ph type="sldNum" sz="quarter" idx="12"/>
          </p:nvPr>
        </p:nvSpPr>
        <p:spPr/>
        <p:txBody>
          <a:bodyPr/>
          <a:lstStyle/>
          <a:p>
            <a:fld id="{9D3927EA-07BF-4543-B7F9-CA2BB1E5B90A}" type="slidenum">
              <a:rPr lang="ru-RU" smtClean="0"/>
              <a:t>‹#›</a:t>
            </a:fld>
            <a:endParaRPr lang="ru-RU"/>
          </a:p>
        </p:txBody>
      </p:sp>
    </p:spTree>
    <p:extLst>
      <p:ext uri="{BB962C8B-B14F-4D97-AF65-F5344CB8AC3E}">
        <p14:creationId xmlns:p14="http://schemas.microsoft.com/office/powerpoint/2010/main" val="30315995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DA40943-6627-0C37-0A00-294BB3AF3EF5}"/>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a:extLst>
              <a:ext uri="{FF2B5EF4-FFF2-40B4-BE49-F238E27FC236}">
                <a16:creationId xmlns:a16="http://schemas.microsoft.com/office/drawing/2014/main" id="{B8541BEA-2332-90C8-5C2E-13892F90CB2D}"/>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1A4934DB-5C26-99DE-33F8-923D16E18A46}"/>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F627FCAB-3095-4FB0-98EE-1F87A4D212E2}" type="datetimeFigureOut">
              <a:rPr lang="ru-RU" smtClean="0"/>
              <a:t>02.10.2024</a:t>
            </a:fld>
            <a:endParaRPr lang="ru-RU"/>
          </a:p>
        </p:txBody>
      </p:sp>
      <p:sp>
        <p:nvSpPr>
          <p:cNvPr id="5" name="Нижний колонтитул 4">
            <a:extLst>
              <a:ext uri="{FF2B5EF4-FFF2-40B4-BE49-F238E27FC236}">
                <a16:creationId xmlns:a16="http://schemas.microsoft.com/office/drawing/2014/main" id="{F7C6E86B-FAA3-8F8B-9A91-F1FB0E800C7A}"/>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ru-RU"/>
          </a:p>
        </p:txBody>
      </p:sp>
      <p:sp>
        <p:nvSpPr>
          <p:cNvPr id="6" name="Номер слайда 5">
            <a:extLst>
              <a:ext uri="{FF2B5EF4-FFF2-40B4-BE49-F238E27FC236}">
                <a16:creationId xmlns:a16="http://schemas.microsoft.com/office/drawing/2014/main" id="{41456EA6-9F66-02E0-1278-507E404B08F6}"/>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9D3927EA-07BF-4543-B7F9-CA2BB1E5B90A}" type="slidenum">
              <a:rPr lang="ru-RU" smtClean="0"/>
              <a:t>‹#›</a:t>
            </a:fld>
            <a:endParaRPr lang="ru-RU"/>
          </a:p>
        </p:txBody>
      </p:sp>
    </p:spTree>
    <p:extLst>
      <p:ext uri="{BB962C8B-B14F-4D97-AF65-F5344CB8AC3E}">
        <p14:creationId xmlns:p14="http://schemas.microsoft.com/office/powerpoint/2010/main" val="1082884022"/>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ru-RU"/>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414245" y="1214754"/>
            <a:ext cx="6707088" cy="857250"/>
          </a:xfrm>
        </p:spPr>
        <p:txBody>
          <a:bodyPr>
            <a:normAutofit fontScale="90000"/>
          </a:bodyPr>
          <a:lstStyle/>
          <a:p>
            <a:pPr algn="l"/>
            <a:r>
              <a:rPr lang="en-US" sz="3200" b="1" dirty="0"/>
              <a:t>AL-FARABI KAZAKH NATIONAL UNIVERSITY</a:t>
            </a:r>
            <a:endParaRPr lang="ru-RU" sz="3200" b="1" dirty="0"/>
          </a:p>
        </p:txBody>
      </p:sp>
      <p:sp>
        <p:nvSpPr>
          <p:cNvPr id="4" name="TextBox 3"/>
          <p:cNvSpPr txBox="1"/>
          <p:nvPr/>
        </p:nvSpPr>
        <p:spPr>
          <a:xfrm>
            <a:off x="2195736" y="2192470"/>
            <a:ext cx="6480720" cy="954107"/>
          </a:xfrm>
          <a:prstGeom prst="rect">
            <a:avLst/>
          </a:prstGeom>
          <a:solidFill>
            <a:schemeClr val="bg1"/>
          </a:solidFill>
        </p:spPr>
        <p:txBody>
          <a:bodyPr wrap="square" rtlCol="0">
            <a:spAutoFit/>
          </a:bodyPr>
          <a:lstStyle/>
          <a:p>
            <a:r>
              <a:rPr lang="en-US" sz="2800" b="1" dirty="0">
                <a:latin typeface="Arial" panose="020B0604020202020204" pitchFamily="34" charset="0"/>
              </a:rPr>
              <a:t>Department of political science and political technologies</a:t>
            </a:r>
            <a:r>
              <a:rPr lang="ru-RU" sz="2800" b="1" dirty="0">
                <a:latin typeface="Arial" panose="020B0604020202020204" pitchFamily="34" charset="0"/>
              </a:rPr>
              <a:t> </a:t>
            </a:r>
          </a:p>
        </p:txBody>
      </p:sp>
      <p:sp>
        <p:nvSpPr>
          <p:cNvPr id="5" name="TextBox 4"/>
          <p:cNvSpPr txBox="1"/>
          <p:nvPr/>
        </p:nvSpPr>
        <p:spPr>
          <a:xfrm>
            <a:off x="2195736" y="3311189"/>
            <a:ext cx="6624736" cy="646331"/>
          </a:xfrm>
          <a:prstGeom prst="rect">
            <a:avLst/>
          </a:prstGeom>
          <a:noFill/>
        </p:spPr>
        <p:txBody>
          <a:bodyPr wrap="square" rtlCol="0">
            <a:spAutoFit/>
          </a:bodyPr>
          <a:lstStyle/>
          <a:p>
            <a:r>
              <a:rPr lang="en-US" sz="3600" b="1" dirty="0">
                <a:latin typeface="Arial" panose="020B0604020202020204" pitchFamily="34" charset="0"/>
                <a:ea typeface="Times New Roman" panose="02020603050405020304" pitchFamily="18" charset="0"/>
                <a:cs typeface="Arial" panose="020B0604020202020204" pitchFamily="34" charset="0"/>
              </a:rPr>
              <a:t>Political </a:t>
            </a:r>
            <a:r>
              <a:rPr lang="en-US" sz="3600" b="1" dirty="0" err="1">
                <a:latin typeface="Arial" panose="020B0604020202020204" pitchFamily="34" charset="0"/>
                <a:ea typeface="Times New Roman" panose="02020603050405020304" pitchFamily="18" charset="0"/>
                <a:cs typeface="Arial" panose="020B0604020202020204" pitchFamily="34" charset="0"/>
              </a:rPr>
              <a:t>Cratology</a:t>
            </a:r>
            <a:endParaRPr lang="ru-RU" sz="3600" b="1" dirty="0">
              <a:latin typeface="Arial" panose="020B0604020202020204" pitchFamily="34" charset="0"/>
              <a:ea typeface="Times New Roman" panose="02020603050405020304" pitchFamily="18" charset="0"/>
              <a:cs typeface="Arial" panose="020B0604020202020204" pitchFamily="34" charset="0"/>
            </a:endParaRPr>
          </a:p>
        </p:txBody>
      </p:sp>
      <p:sp>
        <p:nvSpPr>
          <p:cNvPr id="6" name="TextBox 5"/>
          <p:cNvSpPr txBox="1"/>
          <p:nvPr/>
        </p:nvSpPr>
        <p:spPr>
          <a:xfrm>
            <a:off x="2339752" y="4306797"/>
            <a:ext cx="3240360" cy="830997"/>
          </a:xfrm>
          <a:prstGeom prst="rect">
            <a:avLst/>
          </a:prstGeom>
          <a:noFill/>
        </p:spPr>
        <p:txBody>
          <a:bodyPr wrap="square" rtlCol="0">
            <a:spAutoFit/>
          </a:bodyPr>
          <a:lstStyle/>
          <a:p>
            <a:r>
              <a:rPr lang="" sz="2400" b="1" dirty="0">
                <a:latin typeface="Arial" panose="020B0604020202020204" pitchFamily="34" charset="0"/>
              </a:rPr>
              <a:t>Abzhapparova A.A.</a:t>
            </a:r>
          </a:p>
          <a:p>
            <a:r>
              <a:rPr lang="en-US" sz="2400" b="1" dirty="0">
                <a:latin typeface="Arial" panose="020B0604020202020204" pitchFamily="34" charset="0"/>
              </a:rPr>
              <a:t>Senior lecturer</a:t>
            </a:r>
            <a:endParaRPr lang="ru-RU" sz="2400" b="1" dirty="0">
              <a:latin typeface="Arial" panose="020B0604020202020204" pitchFamily="34" charset="0"/>
            </a:endParaRPr>
          </a:p>
        </p:txBody>
      </p:sp>
      <p:pic>
        <p:nvPicPr>
          <p:cNvPr id="7" name="Рисунок 6">
            <a:extLst>
              <a:ext uri="{FF2B5EF4-FFF2-40B4-BE49-F238E27FC236}">
                <a16:creationId xmlns:a16="http://schemas.microsoft.com/office/drawing/2014/main" id="{209563F3-E824-988A-A914-8F1EE3C48F48}"/>
              </a:ext>
            </a:extLst>
          </p:cNvPr>
          <p:cNvPicPr>
            <a:picLocks noChangeAspect="1"/>
          </p:cNvPicPr>
          <p:nvPr/>
        </p:nvPicPr>
        <p:blipFill>
          <a:blip r:embed="rId2"/>
          <a:stretch>
            <a:fillRect/>
          </a:stretch>
        </p:blipFill>
        <p:spPr>
          <a:xfrm>
            <a:off x="395536" y="1124744"/>
            <a:ext cx="1296144" cy="1467018"/>
          </a:xfrm>
          <a:prstGeom prst="rect">
            <a:avLst/>
          </a:prstGeom>
        </p:spPr>
      </p:pic>
    </p:spTree>
    <p:extLst>
      <p:ext uri="{BB962C8B-B14F-4D97-AF65-F5344CB8AC3E}">
        <p14:creationId xmlns:p14="http://schemas.microsoft.com/office/powerpoint/2010/main" val="37630492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1908175" y="188913"/>
            <a:ext cx="6553200" cy="723900"/>
          </a:xfrm>
        </p:spPr>
        <p:txBody>
          <a:bodyPr/>
          <a:lstStyle/>
          <a:p>
            <a:pPr algn="ctr"/>
            <a:r>
              <a:rPr lang="en">
                <a:latin typeface="Book Antiqua" pitchFamily="18" charset="0"/>
              </a:rPr>
              <a:t>Concepts of power</a:t>
            </a:r>
            <a:endParaRPr lang="uk-UA"/>
          </a:p>
        </p:txBody>
      </p:sp>
      <p:sp>
        <p:nvSpPr>
          <p:cNvPr id="22531" name="Rectangle 3"/>
          <p:cNvSpPr>
            <a:spLocks noGrp="1" noChangeArrowheads="1"/>
          </p:cNvSpPr>
          <p:nvPr>
            <p:ph idx="1"/>
          </p:nvPr>
        </p:nvSpPr>
        <p:spPr>
          <a:xfrm>
            <a:off x="1908175" y="1052513"/>
            <a:ext cx="6911975" cy="5472112"/>
          </a:xfrm>
        </p:spPr>
        <p:txBody>
          <a:bodyPr>
            <a:normAutofit lnSpcReduction="10000"/>
          </a:bodyPr>
          <a:lstStyle/>
          <a:p>
            <a:pPr>
              <a:buFontTx/>
              <a:buNone/>
            </a:pPr>
            <a:r>
              <a:rPr lang="en" sz="3600" b="1" dirty="0">
                <a:latin typeface="Arial" panose="020B0604020202020204" pitchFamily="34" charset="0"/>
                <a:cs typeface="Arial" panose="020B0604020202020204" pitchFamily="34" charset="0"/>
              </a:rPr>
              <a:t>2) Biological concept of power </a:t>
            </a:r>
            <a:r>
              <a:rPr lang="en" sz="3600" dirty="0">
                <a:latin typeface="Arial" panose="020B0604020202020204" pitchFamily="34" charset="0"/>
                <a:cs typeface="Arial" panose="020B0604020202020204" pitchFamily="34" charset="0"/>
              </a:rPr>
              <a:t>(M. Marcel, F. Nietzsche): power is a mechanism for curbing human aggressiveness, inherent in the instincts of man as a biological being. Power is the will to self-affirmation. The concept formed the basis of A. Hitler's theory regarding the divinely chosen nature of the Aryans, called to rule the world;</a:t>
            </a:r>
          </a:p>
          <a:p>
            <a:pPr>
              <a:buFontTx/>
              <a:buNone/>
            </a:pPr>
            <a:endParaRPr lang="uk-UA" sz="3600" dirty="0">
              <a:latin typeface="Arial" panose="020B0604020202020204" pitchFamily="34" charset="0"/>
              <a:cs typeface="Arial" panose="020B0604020202020204"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1908175" y="188913"/>
            <a:ext cx="6553200" cy="723900"/>
          </a:xfrm>
        </p:spPr>
        <p:txBody>
          <a:bodyPr/>
          <a:lstStyle/>
          <a:p>
            <a:pPr algn="ctr"/>
            <a:r>
              <a:rPr lang="en">
                <a:latin typeface="Book Antiqua" pitchFamily="18" charset="0"/>
              </a:rPr>
              <a:t>Concepts of power</a:t>
            </a:r>
            <a:endParaRPr lang="uk-UA"/>
          </a:p>
        </p:txBody>
      </p:sp>
      <p:sp>
        <p:nvSpPr>
          <p:cNvPr id="23555" name="Rectangle 3"/>
          <p:cNvSpPr>
            <a:spLocks noGrp="1" noChangeArrowheads="1"/>
          </p:cNvSpPr>
          <p:nvPr>
            <p:ph idx="1"/>
          </p:nvPr>
        </p:nvSpPr>
        <p:spPr>
          <a:xfrm>
            <a:off x="1908175" y="1125538"/>
            <a:ext cx="6911975" cy="5111750"/>
          </a:xfrm>
        </p:spPr>
        <p:txBody>
          <a:bodyPr>
            <a:normAutofit/>
          </a:bodyPr>
          <a:lstStyle/>
          <a:p>
            <a:pPr>
              <a:buFontTx/>
              <a:buNone/>
            </a:pPr>
            <a:r>
              <a:rPr lang="en" sz="3600" b="1" dirty="0">
                <a:latin typeface="Arial" panose="020B0604020202020204" pitchFamily="34" charset="0"/>
                <a:cs typeface="Arial" panose="020B0604020202020204" pitchFamily="34" charset="0"/>
              </a:rPr>
              <a:t>3) The mythological concept of power </a:t>
            </a:r>
            <a:r>
              <a:rPr lang="en" sz="3600" dirty="0">
                <a:latin typeface="Arial" panose="020B0604020202020204" pitchFamily="34" charset="0"/>
                <a:cs typeface="Arial" panose="020B0604020202020204" pitchFamily="34" charset="0"/>
              </a:rPr>
              <a:t>(L. Duguit) substantiates the idea of the natural origin of power and the division of society into “rulers” and “ruled”, which is due to the physical, moral, religious, intellectual and economic advantage of the ruling class.</a:t>
            </a:r>
          </a:p>
          <a:p>
            <a:pPr>
              <a:buFontTx/>
              <a:buNone/>
            </a:pPr>
            <a:endParaRPr lang="uk-UA" sz="3600" dirty="0">
              <a:latin typeface="Arial" panose="020B0604020202020204" pitchFamily="34" charset="0"/>
              <a:cs typeface="Arial" panose="020B0604020202020204"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1908175" y="188913"/>
            <a:ext cx="6553200" cy="723900"/>
          </a:xfrm>
        </p:spPr>
        <p:txBody>
          <a:bodyPr/>
          <a:lstStyle/>
          <a:p>
            <a:pPr algn="ctr"/>
            <a:r>
              <a:rPr lang="en" dirty="0">
                <a:latin typeface="Book Antiqua" pitchFamily="18" charset="0"/>
              </a:rPr>
              <a:t>Concepts of power</a:t>
            </a:r>
            <a:endParaRPr lang="uk-UA" dirty="0"/>
          </a:p>
        </p:txBody>
      </p:sp>
      <p:sp>
        <p:nvSpPr>
          <p:cNvPr id="24579" name="Rectangle 3"/>
          <p:cNvSpPr>
            <a:spLocks noGrp="1" noChangeArrowheads="1"/>
          </p:cNvSpPr>
          <p:nvPr>
            <p:ph idx="1"/>
          </p:nvPr>
        </p:nvSpPr>
        <p:spPr>
          <a:xfrm>
            <a:off x="1908175" y="908050"/>
            <a:ext cx="6911975" cy="5616575"/>
          </a:xfrm>
        </p:spPr>
        <p:txBody>
          <a:bodyPr>
            <a:normAutofit/>
          </a:bodyPr>
          <a:lstStyle/>
          <a:p>
            <a:pPr>
              <a:buFontTx/>
              <a:buNone/>
            </a:pPr>
            <a:r>
              <a:rPr lang="en" sz="3200" b="1" dirty="0">
                <a:latin typeface="Arial" panose="020B0604020202020204" pitchFamily="34" charset="0"/>
                <a:cs typeface="Arial" panose="020B0604020202020204" pitchFamily="34" charset="0"/>
              </a:rPr>
              <a:t>3) Mythological concept of power</a:t>
            </a:r>
            <a:r>
              <a:rPr lang="en" sz="3200" dirty="0">
                <a:latin typeface="Arial" panose="020B0604020202020204" pitchFamily="34" charset="0"/>
                <a:cs typeface="Arial" panose="020B0604020202020204" pitchFamily="34" charset="0"/>
              </a:rPr>
              <a:t> </a:t>
            </a:r>
          </a:p>
          <a:p>
            <a:pPr>
              <a:buFontTx/>
              <a:buNone/>
            </a:pPr>
            <a:r>
              <a:rPr lang="en" sz="3200" dirty="0">
                <a:latin typeface="Arial" panose="020B0604020202020204" pitchFamily="34" charset="0"/>
                <a:cs typeface="Arial" panose="020B0604020202020204" pitchFamily="34" charset="0"/>
              </a:rPr>
              <a:t>To legitimize itself, the government used two myths inherent in two stages of society’s evolution:</a:t>
            </a:r>
          </a:p>
          <a:p>
            <a:r>
              <a:rPr lang="en" sz="3200" dirty="0">
                <a:latin typeface="Arial" panose="020B0604020202020204" pitchFamily="34" charset="0"/>
                <a:cs typeface="Arial" panose="020B0604020202020204" pitchFamily="34" charset="0"/>
              </a:rPr>
              <a:t>in traditional societies the ruler was deified or declared to be the descendant of a deity,</a:t>
            </a:r>
          </a:p>
          <a:p>
            <a:r>
              <a:rPr lang="en" sz="3200" dirty="0">
                <a:latin typeface="Arial" panose="020B0604020202020204" pitchFamily="34" charset="0"/>
                <a:cs typeface="Arial" panose="020B0604020202020204" pitchFamily="34" charset="0"/>
              </a:rPr>
              <a:t>in modern society, the myth of the “public will” is used, which is subordinate to the “individual freedom” of the “strong”;</a:t>
            </a:r>
          </a:p>
          <a:p>
            <a:pPr>
              <a:buFontTx/>
              <a:buNone/>
            </a:pPr>
            <a:endParaRPr lang="uk-UA" sz="3200" dirty="0">
              <a:latin typeface="Arial" panose="020B0604020202020204" pitchFamily="34" charset="0"/>
              <a:cs typeface="Arial" panose="020B0604020202020204"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1908175" y="188913"/>
            <a:ext cx="6553200" cy="723900"/>
          </a:xfrm>
        </p:spPr>
        <p:txBody>
          <a:bodyPr/>
          <a:lstStyle/>
          <a:p>
            <a:pPr algn="ctr"/>
            <a:r>
              <a:rPr lang="en">
                <a:latin typeface="Book Antiqua" pitchFamily="18" charset="0"/>
              </a:rPr>
              <a:t>Concepts of power</a:t>
            </a:r>
            <a:endParaRPr lang="uk-UA"/>
          </a:p>
        </p:txBody>
      </p:sp>
      <p:sp>
        <p:nvSpPr>
          <p:cNvPr id="25603" name="Rectangle 3"/>
          <p:cNvSpPr>
            <a:spLocks noGrp="1" noChangeArrowheads="1"/>
          </p:cNvSpPr>
          <p:nvPr>
            <p:ph idx="1"/>
          </p:nvPr>
        </p:nvSpPr>
        <p:spPr>
          <a:xfrm>
            <a:off x="1908175" y="1052513"/>
            <a:ext cx="6911975" cy="5472112"/>
          </a:xfrm>
        </p:spPr>
        <p:txBody>
          <a:bodyPr/>
          <a:lstStyle/>
          <a:p>
            <a:pPr>
              <a:buFontTx/>
              <a:buNone/>
            </a:pPr>
            <a:r>
              <a:rPr lang="en" sz="2600" b="1" dirty="0">
                <a:latin typeface="Arial" panose="020B0604020202020204" pitchFamily="34" charset="0"/>
                <a:cs typeface="Arial" panose="020B0604020202020204" pitchFamily="34" charset="0"/>
              </a:rPr>
              <a:t>4) Behaviorist concept of power</a:t>
            </a:r>
            <a:r>
              <a:rPr lang="en" sz="2600" dirty="0">
                <a:latin typeface="Arial" panose="020B0604020202020204" pitchFamily="34" charset="0"/>
                <a:cs typeface="Arial" panose="020B0604020202020204" pitchFamily="34" charset="0"/>
              </a:rPr>
              <a:t> </a:t>
            </a:r>
          </a:p>
          <a:p>
            <a:pPr>
              <a:buFontTx/>
              <a:buNone/>
            </a:pPr>
            <a:r>
              <a:rPr lang="en" sz="2600" dirty="0">
                <a:latin typeface="Arial" panose="020B0604020202020204" pitchFamily="34" charset="0"/>
                <a:cs typeface="Arial" panose="020B0604020202020204" pitchFamily="34" charset="0"/>
              </a:rPr>
              <a:t>(G. Lassauelle, J. Catlin, F. Hegel):</a:t>
            </a:r>
          </a:p>
          <a:p>
            <a:pPr>
              <a:buFontTx/>
              <a:buNone/>
            </a:pPr>
            <a:r>
              <a:rPr lang="en" sz="2600" dirty="0">
                <a:latin typeface="Arial" panose="020B0604020202020204" pitchFamily="34" charset="0"/>
                <a:cs typeface="Arial" panose="020B0604020202020204" pitchFamily="34" charset="0"/>
              </a:rPr>
              <a:t>power as a special type of behavior, when some</a:t>
            </a:r>
          </a:p>
          <a:p>
            <a:pPr>
              <a:buFontTx/>
              <a:buNone/>
            </a:pPr>
            <a:r>
              <a:rPr lang="en" sz="2600" dirty="0">
                <a:latin typeface="Arial" panose="020B0604020202020204" pitchFamily="34" charset="0"/>
                <a:cs typeface="Arial" panose="020B0604020202020204" pitchFamily="34" charset="0"/>
              </a:rPr>
              <a:t>People conquer others.</a:t>
            </a:r>
          </a:p>
          <a:p>
            <a:pPr>
              <a:buFontTx/>
              <a:buNone/>
            </a:pPr>
            <a:r>
              <a:rPr lang="en" sz="2600" dirty="0">
                <a:latin typeface="Arial" panose="020B0604020202020204" pitchFamily="34" charset="0"/>
                <a:cs typeface="Arial" panose="020B0604020202020204" pitchFamily="34" charset="0"/>
              </a:rPr>
              <a:t>Three “models” of the political process have been proposed:</a:t>
            </a:r>
          </a:p>
          <a:p>
            <a:r>
              <a:rPr lang="en" sz="2600" dirty="0">
                <a:latin typeface="Arial" panose="020B0604020202020204" pitchFamily="34" charset="0"/>
                <a:cs typeface="Arial" panose="020B0604020202020204" pitchFamily="34" charset="0"/>
              </a:rPr>
              <a:t>a) "power model" - "will to power"</a:t>
            </a:r>
          </a:p>
          <a:p>
            <a:r>
              <a:rPr lang="en" sz="2600" dirty="0">
                <a:latin typeface="Arial" panose="020B0604020202020204" pitchFamily="34" charset="0"/>
                <a:cs typeface="Arial" panose="020B0604020202020204" pitchFamily="34" charset="0"/>
              </a:rPr>
              <a:t>b) “market model” – “power is bought and sold”,</a:t>
            </a:r>
          </a:p>
          <a:p>
            <a:r>
              <a:rPr lang="en" sz="2600" dirty="0">
                <a:latin typeface="Arial" panose="020B0604020202020204" pitchFamily="34" charset="0"/>
                <a:cs typeface="Arial" panose="020B0604020202020204" pitchFamily="34" charset="0"/>
              </a:rPr>
              <a:t>c) “game model” – “politics is a theatre and a playing field.”</a:t>
            </a:r>
          </a:p>
          <a:p>
            <a:pPr>
              <a:buFontTx/>
              <a:buNone/>
            </a:pPr>
            <a:endParaRPr lang="uk-UA" sz="2600" dirty="0">
              <a:latin typeface="Arial" panose="020B0604020202020204" pitchFamily="34" charset="0"/>
              <a:cs typeface="Arial" panose="020B0604020202020204"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1908175" y="188913"/>
            <a:ext cx="6553200" cy="723900"/>
          </a:xfrm>
        </p:spPr>
        <p:txBody>
          <a:bodyPr/>
          <a:lstStyle/>
          <a:p>
            <a:pPr algn="ctr"/>
            <a:r>
              <a:rPr lang="en">
                <a:latin typeface="Book Antiqua" pitchFamily="18" charset="0"/>
              </a:rPr>
              <a:t>Concepts of power</a:t>
            </a:r>
            <a:endParaRPr lang="uk-UA"/>
          </a:p>
        </p:txBody>
      </p:sp>
      <p:sp>
        <p:nvSpPr>
          <p:cNvPr id="26627" name="Rectangle 3"/>
          <p:cNvSpPr>
            <a:spLocks noGrp="1" noChangeArrowheads="1"/>
          </p:cNvSpPr>
          <p:nvPr>
            <p:ph idx="1"/>
          </p:nvPr>
        </p:nvSpPr>
        <p:spPr>
          <a:xfrm>
            <a:off x="1908175" y="1052513"/>
            <a:ext cx="6911975" cy="5472112"/>
          </a:xfrm>
        </p:spPr>
        <p:txBody>
          <a:bodyPr>
            <a:normAutofit/>
          </a:bodyPr>
          <a:lstStyle/>
          <a:p>
            <a:pPr>
              <a:buFontTx/>
              <a:buNone/>
            </a:pPr>
            <a:r>
              <a:rPr lang="en" sz="3600" b="1" dirty="0">
                <a:latin typeface="Arial" panose="020B0604020202020204" pitchFamily="34" charset="0"/>
                <a:cs typeface="Arial" panose="020B0604020202020204" pitchFamily="34" charset="0"/>
              </a:rPr>
              <a:t>5) Psychological concept of power </a:t>
            </a:r>
            <a:r>
              <a:rPr lang="en" sz="3600" dirty="0">
                <a:latin typeface="Arial" panose="020B0604020202020204" pitchFamily="34" charset="0"/>
                <a:cs typeface="Arial" panose="020B0604020202020204" pitchFamily="34" charset="0"/>
              </a:rPr>
              <a:t>(S. Freud, K. Jung): power is the behavior of real individuals, the origins of which are rooted in the consciousness of people. The desire for power performs the function of subjective compensation for physical or spiritual inferiority;</a:t>
            </a:r>
          </a:p>
          <a:p>
            <a:pPr>
              <a:buFontTx/>
              <a:buNone/>
            </a:pPr>
            <a:endParaRPr lang="uk-UA" sz="3600" dirty="0">
              <a:latin typeface="Arial" panose="020B0604020202020204" pitchFamily="34" charset="0"/>
              <a:cs typeface="Arial" panose="020B0604020202020204"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1908175" y="188913"/>
            <a:ext cx="6553200" cy="723900"/>
          </a:xfrm>
        </p:spPr>
        <p:txBody>
          <a:bodyPr/>
          <a:lstStyle/>
          <a:p>
            <a:pPr algn="ctr"/>
            <a:r>
              <a:rPr lang="en">
                <a:latin typeface="Book Antiqua" pitchFamily="18" charset="0"/>
              </a:rPr>
              <a:t>Concepts of power</a:t>
            </a:r>
            <a:endParaRPr lang="uk-UA"/>
          </a:p>
        </p:txBody>
      </p:sp>
      <p:sp>
        <p:nvSpPr>
          <p:cNvPr id="27651" name="Rectangle 3"/>
          <p:cNvSpPr>
            <a:spLocks noGrp="1" noChangeArrowheads="1"/>
          </p:cNvSpPr>
          <p:nvPr>
            <p:ph idx="1"/>
          </p:nvPr>
        </p:nvSpPr>
        <p:spPr>
          <a:xfrm>
            <a:off x="1908175" y="1268413"/>
            <a:ext cx="6911975" cy="5256212"/>
          </a:xfrm>
        </p:spPr>
        <p:txBody>
          <a:bodyPr>
            <a:normAutofit/>
          </a:bodyPr>
          <a:lstStyle/>
          <a:p>
            <a:pPr>
              <a:buFontTx/>
              <a:buNone/>
            </a:pPr>
            <a:r>
              <a:rPr lang="en" sz="2800" b="1" dirty="0">
                <a:latin typeface="Arial" panose="020B0604020202020204" pitchFamily="34" charset="0"/>
                <a:cs typeface="Arial" panose="020B0604020202020204" pitchFamily="34" charset="0"/>
              </a:rPr>
              <a:t>6) Systemic concept of power </a:t>
            </a:r>
            <a:r>
              <a:rPr lang="en" sz="2800" dirty="0">
                <a:latin typeface="Arial" panose="020B0604020202020204" pitchFamily="34" charset="0"/>
                <a:cs typeface="Arial" panose="020B0604020202020204" pitchFamily="34" charset="0"/>
              </a:rPr>
              <a:t>: the existence and production of power depends on the social system. Three approaches of researchers are distinguished:</a:t>
            </a:r>
          </a:p>
          <a:p>
            <a:pPr>
              <a:buFontTx/>
              <a:buNone/>
            </a:pPr>
            <a:r>
              <a:rPr lang="en" sz="2800" b="1" dirty="0">
                <a:latin typeface="Arial" panose="020B0604020202020204" pitchFamily="34" charset="0"/>
                <a:cs typeface="Arial" panose="020B0604020202020204" pitchFamily="34" charset="0"/>
              </a:rPr>
              <a:t>a) macro approach </a:t>
            </a:r>
            <a:r>
              <a:rPr lang="en" sz="2800" dirty="0">
                <a:latin typeface="Arial" panose="020B0604020202020204" pitchFamily="34" charset="0"/>
                <a:cs typeface="Arial" panose="020B0604020202020204" pitchFamily="34" charset="0"/>
              </a:rPr>
              <a:t>(T. Parsons, D. Easton) - power is a method and mediator of organizing a political system, a condition for survival and a means of making decisions and distributing values,</a:t>
            </a:r>
          </a:p>
          <a:p>
            <a:pPr>
              <a:buFontTx/>
              <a:buNone/>
            </a:pPr>
            <a:endParaRPr lang="ru-RU" sz="2800" dirty="0">
              <a:latin typeface="Arial" panose="020B0604020202020204" pitchFamily="34" charset="0"/>
              <a:cs typeface="Arial" panose="020B0604020202020204" pitchFamily="34" charset="0"/>
            </a:endParaRPr>
          </a:p>
          <a:p>
            <a:pPr>
              <a:buFontTx/>
              <a:buNone/>
            </a:pPr>
            <a:endParaRPr lang="uk-UA" sz="2800" dirty="0">
              <a:latin typeface="Arial" panose="020B0604020202020204" pitchFamily="34" charset="0"/>
              <a:cs typeface="Arial" panose="020B0604020202020204"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1908175" y="188913"/>
            <a:ext cx="6553200" cy="723900"/>
          </a:xfrm>
        </p:spPr>
        <p:txBody>
          <a:bodyPr/>
          <a:lstStyle/>
          <a:p>
            <a:endParaRPr lang="uk-UA"/>
          </a:p>
        </p:txBody>
      </p:sp>
      <p:sp>
        <p:nvSpPr>
          <p:cNvPr id="28675" name="Rectangle 3"/>
          <p:cNvSpPr>
            <a:spLocks noGrp="1" noChangeArrowheads="1"/>
          </p:cNvSpPr>
          <p:nvPr>
            <p:ph idx="1"/>
          </p:nvPr>
        </p:nvSpPr>
        <p:spPr>
          <a:xfrm>
            <a:off x="1908175" y="836613"/>
            <a:ext cx="6911975" cy="5688012"/>
          </a:xfrm>
        </p:spPr>
        <p:txBody>
          <a:bodyPr>
            <a:normAutofit/>
          </a:bodyPr>
          <a:lstStyle/>
          <a:p>
            <a:r>
              <a:rPr lang="en" sz="2800" b="1" dirty="0">
                <a:latin typeface="Arial" panose="020B0604020202020204" pitchFamily="34" charset="0"/>
                <a:cs typeface="Arial" panose="020B0604020202020204" pitchFamily="34" charset="0"/>
              </a:rPr>
              <a:t>b) meso approach </a:t>
            </a:r>
            <a:r>
              <a:rPr lang="en" sz="2800" dirty="0">
                <a:latin typeface="Arial" panose="020B0604020202020204" pitchFamily="34" charset="0"/>
                <a:cs typeface="Arial" panose="020B0604020202020204" pitchFamily="34" charset="0"/>
              </a:rPr>
              <a:t>(G. Krozie, N. Luhmann) - power is analyzed in relation to the subsystems of society, with its organizational structures, power as a means of social communication, allowing to regulate group conflicts and ensuring the integration of society,</a:t>
            </a:r>
          </a:p>
          <a:p>
            <a:r>
              <a:rPr lang="en" sz="2800" b="1" dirty="0">
                <a:latin typeface="Arial" panose="020B0604020202020204" pitchFamily="34" charset="0"/>
                <a:cs typeface="Arial" panose="020B0604020202020204" pitchFamily="34" charset="0"/>
              </a:rPr>
              <a:t>c) micro approach </a:t>
            </a:r>
            <a:r>
              <a:rPr lang="en" sz="2800" dirty="0">
                <a:latin typeface="Arial" panose="020B0604020202020204" pitchFamily="34" charset="0"/>
                <a:cs typeface="Arial" panose="020B0604020202020204" pitchFamily="34" charset="0"/>
              </a:rPr>
              <a:t>(T. Clark, M. Rogers) – power as the interaction of individuals within the framework of a specific social system.</a:t>
            </a:r>
          </a:p>
          <a:p>
            <a:pPr>
              <a:buFontTx/>
              <a:buNone/>
            </a:pPr>
            <a:endParaRPr lang="uk-UA" sz="2800" dirty="0">
              <a:latin typeface="Arial" panose="020B0604020202020204" pitchFamily="34" charset="0"/>
              <a:cs typeface="Arial" panose="020B0604020202020204" pitchFamily="3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1908175" y="188913"/>
            <a:ext cx="6553200" cy="723900"/>
          </a:xfrm>
        </p:spPr>
        <p:txBody>
          <a:bodyPr/>
          <a:lstStyle/>
          <a:p>
            <a:pPr algn="ctr"/>
            <a:r>
              <a:rPr lang="en">
                <a:latin typeface="Book Antiqua" pitchFamily="18" charset="0"/>
              </a:rPr>
              <a:t>Concepts of power</a:t>
            </a:r>
            <a:endParaRPr lang="uk-UA"/>
          </a:p>
        </p:txBody>
      </p:sp>
      <p:sp>
        <p:nvSpPr>
          <p:cNvPr id="29699" name="Rectangle 3"/>
          <p:cNvSpPr>
            <a:spLocks noGrp="1" noChangeArrowheads="1"/>
          </p:cNvSpPr>
          <p:nvPr>
            <p:ph idx="1"/>
          </p:nvPr>
        </p:nvSpPr>
        <p:spPr>
          <a:xfrm>
            <a:off x="1908175" y="908050"/>
            <a:ext cx="6911975" cy="5616575"/>
          </a:xfrm>
        </p:spPr>
        <p:txBody>
          <a:bodyPr>
            <a:normAutofit/>
          </a:bodyPr>
          <a:lstStyle/>
          <a:p>
            <a:pPr>
              <a:buFontTx/>
              <a:buNone/>
            </a:pPr>
            <a:r>
              <a:rPr lang="en" sz="3200" b="1" dirty="0">
                <a:latin typeface="Arial" panose="020B0604020202020204" pitchFamily="34" charset="0"/>
                <a:cs typeface="Arial" panose="020B0604020202020204" pitchFamily="34" charset="0"/>
              </a:rPr>
              <a:t>7) Teleological concept of power </a:t>
            </a:r>
            <a:r>
              <a:rPr lang="en" sz="3200" dirty="0">
                <a:latin typeface="Arial" panose="020B0604020202020204" pitchFamily="34" charset="0"/>
                <a:cs typeface="Arial" panose="020B0604020202020204" pitchFamily="34" charset="0"/>
              </a:rPr>
              <a:t>(B. Russell): power is the ability to achieve a set goal, to obtain the intended results;</a:t>
            </a:r>
          </a:p>
          <a:p>
            <a:pPr>
              <a:buFontTx/>
              <a:buNone/>
            </a:pPr>
            <a:r>
              <a:rPr lang="en" sz="3200" b="1" dirty="0">
                <a:latin typeface="Arial" panose="020B0604020202020204" pitchFamily="34" charset="0"/>
                <a:cs typeface="Arial" panose="020B0604020202020204" pitchFamily="34" charset="0"/>
              </a:rPr>
              <a:t>8) Structural-functional concept of power: </a:t>
            </a:r>
            <a:r>
              <a:rPr lang="en" sz="3200" dirty="0">
                <a:latin typeface="Arial" panose="020B0604020202020204" pitchFamily="34" charset="0"/>
                <a:cs typeface="Arial" panose="020B0604020202020204" pitchFamily="34" charset="0"/>
              </a:rPr>
              <a:t>power acts as a special type of relationship between subordinates and managers. Society has a hierarchy that differentiates managerial and executive roles.</a:t>
            </a:r>
          </a:p>
          <a:p>
            <a:pPr>
              <a:buFontTx/>
              <a:buNone/>
            </a:pPr>
            <a:endParaRPr lang="ru-RU" sz="3200" dirty="0">
              <a:latin typeface="Arial" panose="020B0604020202020204" pitchFamily="34" charset="0"/>
              <a:cs typeface="Arial" panose="020B0604020202020204" pitchFamily="34" charset="0"/>
            </a:endParaRPr>
          </a:p>
          <a:p>
            <a:pPr>
              <a:buFontTx/>
              <a:buNone/>
            </a:pPr>
            <a:endParaRPr lang="uk-UA" sz="3200" dirty="0">
              <a:latin typeface="Arial" panose="020B0604020202020204" pitchFamily="34" charset="0"/>
              <a:cs typeface="Arial" panose="020B0604020202020204"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1908175" y="188913"/>
            <a:ext cx="6553200" cy="723900"/>
          </a:xfrm>
        </p:spPr>
        <p:txBody>
          <a:bodyPr/>
          <a:lstStyle/>
          <a:p>
            <a:pPr algn="ctr"/>
            <a:r>
              <a:rPr lang="en">
                <a:latin typeface="Book Antiqua" pitchFamily="18" charset="0"/>
              </a:rPr>
              <a:t>Concepts of power</a:t>
            </a:r>
            <a:endParaRPr lang="uk-UA"/>
          </a:p>
        </p:txBody>
      </p:sp>
      <p:sp>
        <p:nvSpPr>
          <p:cNvPr id="30723" name="Rectangle 3"/>
          <p:cNvSpPr>
            <a:spLocks noGrp="1" noChangeArrowheads="1"/>
          </p:cNvSpPr>
          <p:nvPr>
            <p:ph idx="1"/>
          </p:nvPr>
        </p:nvSpPr>
        <p:spPr>
          <a:xfrm>
            <a:off x="1908175" y="981075"/>
            <a:ext cx="6911975" cy="5543550"/>
          </a:xfrm>
        </p:spPr>
        <p:txBody>
          <a:bodyPr>
            <a:normAutofit/>
          </a:bodyPr>
          <a:lstStyle/>
          <a:p>
            <a:r>
              <a:rPr lang="en" sz="2800" b="1">
                <a:latin typeface="Arial" panose="020B0604020202020204" pitchFamily="34" charset="0"/>
                <a:cs typeface="Arial" panose="020B0604020202020204" pitchFamily="34" charset="0"/>
              </a:rPr>
              <a:t>9) Relationist concept of power: </a:t>
            </a:r>
            <a:r>
              <a:rPr lang="en" sz="2800">
                <a:latin typeface="Arial" panose="020B0604020202020204" pitchFamily="34" charset="0"/>
                <a:cs typeface="Arial" panose="020B0604020202020204" pitchFamily="34" charset="0"/>
              </a:rPr>
              <a:t>power is seen as the influence of some people on others. There are </a:t>
            </a:r>
            <a:r>
              <a:rPr lang="en" sz="2800" b="1">
                <a:latin typeface="Arial" panose="020B0604020202020204" pitchFamily="34" charset="0"/>
                <a:cs typeface="Arial" panose="020B0604020202020204" pitchFamily="34" charset="0"/>
              </a:rPr>
              <a:t>3 approaches to the interpretation of power:</a:t>
            </a:r>
            <a:endParaRPr lang="ru-RU" sz="2800">
              <a:latin typeface="Arial" panose="020B0604020202020204" pitchFamily="34" charset="0"/>
              <a:cs typeface="Arial" panose="020B0604020202020204" pitchFamily="34" charset="0"/>
            </a:endParaRPr>
          </a:p>
          <a:p>
            <a:r>
              <a:rPr lang="en" sz="2800" i="1">
                <a:latin typeface="Arial" panose="020B0604020202020204" pitchFamily="34" charset="0"/>
                <a:cs typeface="Arial" panose="020B0604020202020204" pitchFamily="34" charset="0"/>
              </a:rPr>
              <a:t>a) “resistance” </a:t>
            </a:r>
            <a:r>
              <a:rPr lang="en" sz="2800">
                <a:latin typeface="Arial" panose="020B0604020202020204" pitchFamily="34" charset="0"/>
                <a:cs typeface="Arial" panose="020B0604020202020204" pitchFamily="34" charset="0"/>
              </a:rPr>
              <a:t>(D. Cartwright, J. French) - a psychological emphasis in the system of power relations,</a:t>
            </a:r>
          </a:p>
          <a:p>
            <a:r>
              <a:rPr lang="en" sz="2800" i="1">
                <a:latin typeface="Arial" panose="020B0604020202020204" pitchFamily="34" charset="0"/>
                <a:cs typeface="Arial" panose="020B0604020202020204" pitchFamily="34" charset="0"/>
              </a:rPr>
              <a:t>b) “resource exchange” </a:t>
            </a:r>
            <a:r>
              <a:rPr lang="en" sz="2800">
                <a:latin typeface="Arial" panose="020B0604020202020204" pitchFamily="34" charset="0"/>
                <a:cs typeface="Arial" panose="020B0604020202020204" pitchFamily="34" charset="0"/>
              </a:rPr>
              <a:t>(P. Blau, D. Hickson) – sociological emphasis,</a:t>
            </a:r>
          </a:p>
          <a:p>
            <a:r>
              <a:rPr lang="en" sz="2800" i="1">
                <a:latin typeface="Arial" panose="020B0604020202020204" pitchFamily="34" charset="0"/>
                <a:cs typeface="Arial" panose="020B0604020202020204" pitchFamily="34" charset="0"/>
              </a:rPr>
              <a:t>c) “distribution of zones of influence” </a:t>
            </a:r>
            <a:r>
              <a:rPr lang="en" sz="2800">
                <a:latin typeface="Arial" panose="020B0604020202020204" pitchFamily="34" charset="0"/>
                <a:cs typeface="Arial" panose="020B0604020202020204" pitchFamily="34" charset="0"/>
              </a:rPr>
              <a:t>(D. Rong) – political emphasis;</a:t>
            </a:r>
          </a:p>
          <a:p>
            <a:pPr>
              <a:buFontTx/>
              <a:buNone/>
            </a:pPr>
            <a:endParaRPr lang="uk-UA" sz="2800">
              <a:latin typeface="Arial" panose="020B0604020202020204" pitchFamily="34" charset="0"/>
              <a:cs typeface="Arial" panose="020B0604020202020204"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1908175" y="188913"/>
            <a:ext cx="6553200" cy="723900"/>
          </a:xfrm>
        </p:spPr>
        <p:txBody>
          <a:bodyPr/>
          <a:lstStyle/>
          <a:p>
            <a:pPr algn="ctr"/>
            <a:r>
              <a:rPr lang="en">
                <a:latin typeface="Book Antiqua" pitchFamily="18" charset="0"/>
              </a:rPr>
              <a:t>Concepts of power</a:t>
            </a:r>
            <a:endParaRPr lang="uk-UA"/>
          </a:p>
        </p:txBody>
      </p:sp>
      <p:sp>
        <p:nvSpPr>
          <p:cNvPr id="31747" name="Rectangle 3"/>
          <p:cNvSpPr>
            <a:spLocks noGrp="1" noChangeArrowheads="1"/>
          </p:cNvSpPr>
          <p:nvPr>
            <p:ph idx="1"/>
          </p:nvPr>
        </p:nvSpPr>
        <p:spPr>
          <a:xfrm>
            <a:off x="1908175" y="908050"/>
            <a:ext cx="6911975" cy="5616575"/>
          </a:xfrm>
        </p:spPr>
        <p:txBody>
          <a:bodyPr>
            <a:normAutofit/>
          </a:bodyPr>
          <a:lstStyle/>
          <a:p>
            <a:endParaRPr lang="ru-RU" sz="3200" b="1" dirty="0">
              <a:latin typeface="Arial" panose="020B0604020202020204" pitchFamily="34" charset="0"/>
              <a:cs typeface="Arial" panose="020B0604020202020204" pitchFamily="34" charset="0"/>
            </a:endParaRPr>
          </a:p>
          <a:p>
            <a:pPr>
              <a:buFontTx/>
              <a:buNone/>
            </a:pPr>
            <a:r>
              <a:rPr lang="en" sz="3200" b="1" dirty="0">
                <a:latin typeface="Arial" panose="020B0604020202020204" pitchFamily="34" charset="0"/>
                <a:cs typeface="Arial" panose="020B0604020202020204" pitchFamily="34" charset="0"/>
              </a:rPr>
              <a:t>10) Instrumentalist concept of power </a:t>
            </a:r>
            <a:r>
              <a:rPr lang="en" sz="3200" dirty="0">
                <a:latin typeface="Arial" panose="020B0604020202020204" pitchFamily="34" charset="0"/>
                <a:cs typeface="Arial" panose="020B0604020202020204" pitchFamily="34" charset="0"/>
              </a:rPr>
              <a:t>: power as the possibility of using certain means, in particular violence and coercion;</a:t>
            </a:r>
          </a:p>
          <a:p>
            <a:pPr>
              <a:buFontTx/>
              <a:buNone/>
            </a:pPr>
            <a:r>
              <a:rPr lang="en" sz="3200" b="1" dirty="0">
                <a:latin typeface="Arial" panose="020B0604020202020204" pitchFamily="34" charset="0"/>
                <a:cs typeface="Arial" panose="020B0604020202020204" pitchFamily="34" charset="0"/>
              </a:rPr>
              <a:t>11) Conflict theory of power </a:t>
            </a:r>
            <a:r>
              <a:rPr lang="en" sz="3200" dirty="0">
                <a:latin typeface="Arial" panose="020B0604020202020204" pitchFamily="34" charset="0"/>
                <a:cs typeface="Arial" panose="020B0604020202020204" pitchFamily="34" charset="0"/>
              </a:rPr>
              <a:t>: power as an opportunity to make decisions regulating the distribution of goods in conflict situations;</a:t>
            </a:r>
          </a:p>
          <a:p>
            <a:pPr>
              <a:buFontTx/>
              <a:buNone/>
            </a:pPr>
            <a:endParaRPr lang="uk-UA" sz="3200" dirty="0">
              <a:latin typeface="Arial" panose="020B0604020202020204" pitchFamily="34" charset="0"/>
              <a:cs typeface="Arial" panose="020B0604020202020204"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051720" y="2510898"/>
            <a:ext cx="6624736" cy="1077218"/>
          </a:xfrm>
          <a:prstGeom prst="rect">
            <a:avLst/>
          </a:prstGeom>
          <a:noFill/>
        </p:spPr>
        <p:txBody>
          <a:bodyPr wrap="square" rtlCol="0">
            <a:spAutoFit/>
          </a:bodyPr>
          <a:lstStyle/>
          <a:p>
            <a:r>
              <a:rPr lang="en-US" sz="3200" b="1" dirty="0"/>
              <a:t>Globalization and Development of the Modern World</a:t>
            </a:r>
            <a:endParaRPr lang="ru-RU" sz="3200" b="1" dirty="0">
              <a:latin typeface="Arial" panose="020B0604020202020204" pitchFamily="34" charset="0"/>
            </a:endParaRPr>
          </a:p>
        </p:txBody>
      </p:sp>
      <p:sp>
        <p:nvSpPr>
          <p:cNvPr id="6" name="TextBox 5"/>
          <p:cNvSpPr txBox="1"/>
          <p:nvPr/>
        </p:nvSpPr>
        <p:spPr>
          <a:xfrm>
            <a:off x="2051720" y="3624654"/>
            <a:ext cx="6264696" cy="1877437"/>
          </a:xfrm>
          <a:prstGeom prst="rect">
            <a:avLst/>
          </a:prstGeom>
          <a:noFill/>
        </p:spPr>
        <p:txBody>
          <a:bodyPr wrap="square" rtlCol="0">
            <a:spAutoFit/>
          </a:bodyPr>
          <a:lstStyle/>
          <a:p>
            <a:r>
              <a:rPr lang="en-US" sz="3200" b="1" dirty="0">
                <a:solidFill>
                  <a:srgbClr val="0070C0"/>
                </a:solidFill>
                <a:latin typeface="Arial" panose="020B0604020202020204" pitchFamily="34" charset="0"/>
              </a:rPr>
              <a:t>Lecture</a:t>
            </a:r>
            <a:r>
              <a:rPr lang="ru-RU" sz="3200" b="1" dirty="0">
                <a:solidFill>
                  <a:srgbClr val="0070C0"/>
                </a:solidFill>
                <a:latin typeface="Arial" panose="020B0604020202020204" pitchFamily="34" charset="0"/>
              </a:rPr>
              <a:t> 3</a:t>
            </a:r>
          </a:p>
          <a:p>
            <a:r>
              <a:rPr lang="en-US" sz="2800" dirty="0">
                <a:effectLst/>
                <a:latin typeface="Arial" panose="020B0604020202020204" pitchFamily="34" charset="0"/>
                <a:ea typeface="Calibri" panose="020F0502020204030204" pitchFamily="34" charset="0"/>
                <a:cs typeface="Arial" panose="020B0604020202020204" pitchFamily="34" charset="0"/>
              </a:rPr>
              <a:t>History of the formation and development of political thought about power</a:t>
            </a:r>
            <a:endParaRPr lang="ru-RU" sz="2800" dirty="0">
              <a:effectLst/>
              <a:latin typeface="Arial" panose="020B0604020202020204" pitchFamily="34" charset="0"/>
              <a:ea typeface="Calibri" panose="020F0502020204030204" pitchFamily="34" charset="0"/>
              <a:cs typeface="Arial" panose="020B0604020202020204" pitchFamily="34" charset="0"/>
            </a:endParaRPr>
          </a:p>
        </p:txBody>
      </p:sp>
      <p:pic>
        <p:nvPicPr>
          <p:cNvPr id="2" name="Рисунок 1">
            <a:extLst>
              <a:ext uri="{FF2B5EF4-FFF2-40B4-BE49-F238E27FC236}">
                <a16:creationId xmlns:a16="http://schemas.microsoft.com/office/drawing/2014/main" id="{DE2F8E18-B625-ACAA-524B-0EFB0774103C}"/>
              </a:ext>
            </a:extLst>
          </p:cNvPr>
          <p:cNvPicPr>
            <a:picLocks noChangeAspect="1"/>
          </p:cNvPicPr>
          <p:nvPr/>
        </p:nvPicPr>
        <p:blipFill>
          <a:blip r:embed="rId2"/>
          <a:stretch>
            <a:fillRect/>
          </a:stretch>
        </p:blipFill>
        <p:spPr>
          <a:xfrm>
            <a:off x="395536" y="1124744"/>
            <a:ext cx="1296144" cy="1467018"/>
          </a:xfrm>
          <a:prstGeom prst="rect">
            <a:avLst/>
          </a:prstGeom>
        </p:spPr>
      </p:pic>
    </p:spTree>
    <p:extLst>
      <p:ext uri="{BB962C8B-B14F-4D97-AF65-F5344CB8AC3E}">
        <p14:creationId xmlns:p14="http://schemas.microsoft.com/office/powerpoint/2010/main" val="36483401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1908175" y="188913"/>
            <a:ext cx="6553200" cy="723900"/>
          </a:xfrm>
        </p:spPr>
        <p:txBody>
          <a:bodyPr/>
          <a:lstStyle/>
          <a:p>
            <a:pPr algn="ctr"/>
            <a:r>
              <a:rPr lang="en">
                <a:latin typeface="Book Antiqua" pitchFamily="18" charset="0"/>
              </a:rPr>
              <a:t>Concepts of power</a:t>
            </a:r>
            <a:endParaRPr lang="uk-UA"/>
          </a:p>
        </p:txBody>
      </p:sp>
      <p:sp>
        <p:nvSpPr>
          <p:cNvPr id="32771" name="Rectangle 3"/>
          <p:cNvSpPr>
            <a:spLocks noGrp="1" noChangeArrowheads="1"/>
          </p:cNvSpPr>
          <p:nvPr>
            <p:ph idx="1"/>
          </p:nvPr>
        </p:nvSpPr>
        <p:spPr>
          <a:xfrm>
            <a:off x="1763713" y="836613"/>
            <a:ext cx="7380287" cy="5688012"/>
          </a:xfrm>
        </p:spPr>
        <p:txBody>
          <a:bodyPr>
            <a:normAutofit/>
          </a:bodyPr>
          <a:lstStyle/>
          <a:p>
            <a:pPr>
              <a:buFontTx/>
              <a:buNone/>
            </a:pPr>
            <a:r>
              <a:rPr lang="en" sz="3200" b="1" dirty="0">
                <a:latin typeface="Arial" panose="020B0604020202020204" pitchFamily="34" charset="0"/>
                <a:cs typeface="Arial" panose="020B0604020202020204" pitchFamily="34" charset="0"/>
              </a:rPr>
              <a:t>12) Conflictological theory of power</a:t>
            </a:r>
          </a:p>
          <a:p>
            <a:pPr>
              <a:buFontTx/>
              <a:buNone/>
            </a:pPr>
            <a:r>
              <a:rPr lang="en" sz="3200" dirty="0">
                <a:latin typeface="Arial" panose="020B0604020202020204" pitchFamily="34" charset="0"/>
                <a:cs typeface="Arial" panose="020B0604020202020204" pitchFamily="34" charset="0"/>
              </a:rPr>
              <a:t>(K. Marx, F. Engels, V. I. Lenin): power is considered as a relationship of domination and subordination of one class to another. The nature of domination is determined by economic inequality, the place and role of the class in the economic system of society. Economic inequality is the basis of various forms of social inequality: professional, ethnic, gender, age, regional and cultural.</a:t>
            </a:r>
          </a:p>
          <a:p>
            <a:pPr>
              <a:buFontTx/>
              <a:buNone/>
            </a:pPr>
            <a:endParaRPr lang="uk-UA" sz="3200" dirty="0">
              <a:latin typeface="Arial" panose="020B0604020202020204" pitchFamily="34" charset="0"/>
              <a:cs typeface="Arial" panose="020B0604020202020204"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1908175" y="188913"/>
            <a:ext cx="6553200" cy="723900"/>
          </a:xfrm>
        </p:spPr>
        <p:txBody>
          <a:bodyPr/>
          <a:lstStyle/>
          <a:p>
            <a:endParaRPr lang="uk-UA"/>
          </a:p>
        </p:txBody>
      </p:sp>
      <p:sp>
        <p:nvSpPr>
          <p:cNvPr id="33795" name="Rectangle 3"/>
          <p:cNvSpPr>
            <a:spLocks noGrp="1" noChangeArrowheads="1"/>
          </p:cNvSpPr>
          <p:nvPr>
            <p:ph idx="1"/>
          </p:nvPr>
        </p:nvSpPr>
        <p:spPr>
          <a:xfrm>
            <a:off x="1908175" y="1268413"/>
            <a:ext cx="6911975" cy="5256212"/>
          </a:xfrm>
        </p:spPr>
        <p:txBody>
          <a:bodyPr>
            <a:normAutofit/>
          </a:bodyPr>
          <a:lstStyle/>
          <a:p>
            <a:pPr>
              <a:buFontTx/>
              <a:buNone/>
            </a:pPr>
            <a:r>
              <a:rPr lang="en" sz="4000" dirty="0">
                <a:latin typeface="Arial" panose="020B0604020202020204" pitchFamily="34" charset="0"/>
                <a:cs typeface="Arial" panose="020B0604020202020204" pitchFamily="34" charset="0"/>
              </a:rPr>
              <a:t>In modern political science, power is the object of study, which is due to the need for political changes in the power structure of society, the development of the rule of law and the formation of political science.</a:t>
            </a:r>
          </a:p>
          <a:p>
            <a:pPr>
              <a:buFontTx/>
              <a:buNone/>
            </a:pPr>
            <a:endParaRPr lang="uk-UA" sz="4000" dirty="0">
              <a:latin typeface="Arial" panose="020B0604020202020204" pitchFamily="34" charset="0"/>
              <a:cs typeface="Arial" panose="020B0604020202020204" pitchFamily="34"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1908175" y="257175"/>
            <a:ext cx="7056438" cy="723900"/>
          </a:xfrm>
        </p:spPr>
        <p:txBody>
          <a:bodyPr>
            <a:normAutofit fontScale="90000"/>
          </a:bodyPr>
          <a:lstStyle/>
          <a:p>
            <a:pPr algn="ctr"/>
            <a:r>
              <a:rPr lang="en" sz="3200" b="1" dirty="0">
                <a:latin typeface="Arial" panose="020B0604020202020204" pitchFamily="34" charset="0"/>
                <a:cs typeface="Arial" panose="020B0604020202020204" pitchFamily="34" charset="0"/>
              </a:rPr>
              <a:t>Signs of political power</a:t>
            </a:r>
            <a:br>
              <a:rPr lang="ru-RU" sz="3200" b="1" dirty="0">
                <a:latin typeface="Arial" panose="020B0604020202020204" pitchFamily="34" charset="0"/>
                <a:cs typeface="Arial" panose="020B0604020202020204" pitchFamily="34" charset="0"/>
              </a:rPr>
            </a:br>
            <a:endParaRPr lang="uk-UA" sz="3200" b="1" dirty="0">
              <a:latin typeface="Arial" panose="020B0604020202020204" pitchFamily="34" charset="0"/>
              <a:cs typeface="Arial" panose="020B0604020202020204" pitchFamily="34" charset="0"/>
            </a:endParaRPr>
          </a:p>
        </p:txBody>
      </p:sp>
      <p:sp>
        <p:nvSpPr>
          <p:cNvPr id="34819" name="Rectangle 3"/>
          <p:cNvSpPr>
            <a:spLocks noGrp="1" noChangeArrowheads="1"/>
          </p:cNvSpPr>
          <p:nvPr>
            <p:ph idx="1"/>
          </p:nvPr>
        </p:nvSpPr>
        <p:spPr>
          <a:xfrm>
            <a:off x="1908175" y="908050"/>
            <a:ext cx="6911975" cy="5616575"/>
          </a:xfrm>
        </p:spPr>
        <p:txBody>
          <a:bodyPr>
            <a:normAutofit/>
          </a:bodyPr>
          <a:lstStyle/>
          <a:p>
            <a:r>
              <a:rPr lang="en" sz="3200" dirty="0">
                <a:latin typeface="Arial" panose="020B0604020202020204" pitchFamily="34" charset="0"/>
                <a:cs typeface="Arial" panose="020B0604020202020204" pitchFamily="34" charset="0"/>
              </a:rPr>
              <a:t>1. Political power consolidates the priority of the interests of the subjects of power, which become generally binding for all segments of the population.</a:t>
            </a:r>
          </a:p>
          <a:p>
            <a:r>
              <a:rPr lang="en" sz="3200" dirty="0">
                <a:latin typeface="Arial" panose="020B0604020202020204" pitchFamily="34" charset="0"/>
                <a:cs typeface="Arial" panose="020B0604020202020204" pitchFamily="34" charset="0"/>
              </a:rPr>
              <a:t>2. Authority has a single principle of activity - command, i.e. the right to order, directive, order, law, norm, rules, prohibition, prescription, volitional emotional actions.</a:t>
            </a:r>
          </a:p>
          <a:p>
            <a:pPr>
              <a:buFontTx/>
              <a:buNone/>
            </a:pPr>
            <a:endParaRPr lang="uk-UA" sz="3200" dirty="0">
              <a:latin typeface="Arial" panose="020B0604020202020204" pitchFamily="34" charset="0"/>
              <a:cs typeface="Arial" panose="020B0604020202020204" pitchFamily="34"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1908175" y="188913"/>
            <a:ext cx="6553200" cy="723900"/>
          </a:xfrm>
        </p:spPr>
        <p:txBody>
          <a:bodyPr/>
          <a:lstStyle/>
          <a:p>
            <a:endParaRPr lang="uk-UA"/>
          </a:p>
        </p:txBody>
      </p:sp>
      <p:sp>
        <p:nvSpPr>
          <p:cNvPr id="35843" name="Rectangle 3"/>
          <p:cNvSpPr>
            <a:spLocks noGrp="1" noChangeArrowheads="1"/>
          </p:cNvSpPr>
          <p:nvPr>
            <p:ph idx="1"/>
          </p:nvPr>
        </p:nvSpPr>
        <p:spPr>
          <a:xfrm>
            <a:off x="1908175" y="908050"/>
            <a:ext cx="6911975" cy="5616575"/>
          </a:xfrm>
        </p:spPr>
        <p:txBody>
          <a:bodyPr>
            <a:normAutofit lnSpcReduction="10000"/>
          </a:bodyPr>
          <a:lstStyle/>
          <a:p>
            <a:r>
              <a:rPr lang="en" sz="3200" dirty="0">
                <a:latin typeface="Arial" panose="020B0604020202020204" pitchFamily="34" charset="0"/>
                <a:cs typeface="Arial" panose="020B0604020202020204" pitchFamily="34" charset="0"/>
              </a:rPr>
              <a:t>3. Political power contains a contradiction between the subject and the object of power, since power is the ability to subordinate, to influence with the help of certain means. The concentrated expression of power is the relationship of domination - submission, which causes resistance in part of the population.</a:t>
            </a:r>
          </a:p>
          <a:p>
            <a:r>
              <a:rPr lang="en" sz="3200" dirty="0">
                <a:latin typeface="Arial" panose="020B0604020202020204" pitchFamily="34" charset="0"/>
                <a:cs typeface="Arial" panose="020B0604020202020204" pitchFamily="34" charset="0"/>
              </a:rPr>
              <a:t>4. The dominant subject of power has an advantage (status, authority, information, knowledge).</a:t>
            </a:r>
          </a:p>
          <a:p>
            <a:pPr>
              <a:buFontTx/>
              <a:buNone/>
            </a:pPr>
            <a:endParaRPr lang="uk-UA" sz="3200" dirty="0">
              <a:latin typeface="Arial" panose="020B0604020202020204" pitchFamily="34" charset="0"/>
              <a:cs typeface="Arial" panose="020B0604020202020204" pitchFamily="34" charset="0"/>
            </a:endParaRPr>
          </a:p>
        </p:txBody>
      </p:sp>
      <p:sp>
        <p:nvSpPr>
          <p:cNvPr id="4" name="Rectangle 2"/>
          <p:cNvSpPr txBox="1">
            <a:spLocks noChangeArrowheads="1"/>
          </p:cNvSpPr>
          <p:nvPr/>
        </p:nvSpPr>
        <p:spPr bwMode="auto">
          <a:xfrm>
            <a:off x="1908175" y="188913"/>
            <a:ext cx="7056438" cy="723900"/>
          </a:xfrm>
          <a:prstGeom prst="rect">
            <a:avLst/>
          </a:prstGeom>
          <a:noFill/>
          <a:ln w="9525">
            <a:noFill/>
            <a:miter lim="800000"/>
            <a:headEnd/>
            <a:tailEnd/>
          </a:ln>
          <a:effectLst/>
        </p:spPr>
        <p:txBody>
          <a:bodyPr anchor="ctr"/>
          <a:lstStyle/>
          <a:p>
            <a:pPr algn="ctr">
              <a:defRPr/>
            </a:pPr>
            <a:r>
              <a:rPr lang="en" sz="3200" b="1" kern="0">
                <a:solidFill>
                  <a:schemeClr val="bg2"/>
                </a:solidFill>
                <a:latin typeface="Book Antiqua" pitchFamily="18" charset="0"/>
                <a:ea typeface="+mj-ea"/>
                <a:cs typeface="+mj-cs"/>
              </a:rPr>
              <a:t>Signs of political power</a:t>
            </a:r>
            <a:br>
              <a:rPr lang="ru-RU" sz="3200" b="1" kern="0">
                <a:solidFill>
                  <a:schemeClr val="bg2"/>
                </a:solidFill>
                <a:latin typeface="Book Antiqua" pitchFamily="18" charset="0"/>
                <a:ea typeface="+mj-ea"/>
                <a:cs typeface="+mj-cs"/>
              </a:rPr>
            </a:br>
            <a:endParaRPr lang="uk-UA" sz="3200" b="1" kern="0" dirty="0">
              <a:solidFill>
                <a:schemeClr val="bg2"/>
              </a:solidFill>
              <a:latin typeface="Book Antiqua" pitchFamily="18" charset="0"/>
              <a:ea typeface="+mj-ea"/>
              <a:cs typeface="+mj-cs"/>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1908175" y="188913"/>
            <a:ext cx="6553200" cy="723900"/>
          </a:xfrm>
        </p:spPr>
        <p:txBody>
          <a:bodyPr/>
          <a:lstStyle/>
          <a:p>
            <a:endParaRPr lang="uk-UA"/>
          </a:p>
        </p:txBody>
      </p:sp>
      <p:sp>
        <p:nvSpPr>
          <p:cNvPr id="36867" name="Rectangle 3"/>
          <p:cNvSpPr>
            <a:spLocks noGrp="1" noChangeArrowheads="1"/>
          </p:cNvSpPr>
          <p:nvPr>
            <p:ph idx="1"/>
          </p:nvPr>
        </p:nvSpPr>
        <p:spPr>
          <a:xfrm>
            <a:off x="1908175" y="908050"/>
            <a:ext cx="6911975" cy="5616575"/>
          </a:xfrm>
        </p:spPr>
        <p:txBody>
          <a:bodyPr>
            <a:normAutofit/>
          </a:bodyPr>
          <a:lstStyle/>
          <a:p>
            <a:r>
              <a:rPr lang="en" sz="3200" dirty="0">
                <a:latin typeface="Arial" panose="020B0604020202020204" pitchFamily="34" charset="0"/>
                <a:cs typeface="Arial" panose="020B0604020202020204" pitchFamily="34" charset="0"/>
              </a:rPr>
              <a:t>5. The existence of relationships between subjects, where some possess a certain set of means to ensure the ability to impose their will on others.</a:t>
            </a:r>
          </a:p>
          <a:p>
            <a:r>
              <a:rPr lang="en" sz="3200" dirty="0">
                <a:latin typeface="Arial" panose="020B0604020202020204" pitchFamily="34" charset="0"/>
                <a:cs typeface="Arial" panose="020B0604020202020204" pitchFamily="34" charset="0"/>
              </a:rPr>
              <a:t>6. The sign of political power is objective conditions - relations that determine the volitional actions of people. Behind subjective-volitional relations there is always an objective interconnection, needs and interests of different groups.</a:t>
            </a:r>
          </a:p>
          <a:p>
            <a:pPr>
              <a:buFontTx/>
              <a:buNone/>
            </a:pPr>
            <a:endParaRPr lang="uk-UA" sz="3200" dirty="0">
              <a:latin typeface="Arial" panose="020B0604020202020204" pitchFamily="34" charset="0"/>
              <a:cs typeface="Arial" panose="020B0604020202020204" pitchFamily="34" charset="0"/>
            </a:endParaRPr>
          </a:p>
        </p:txBody>
      </p:sp>
      <p:sp>
        <p:nvSpPr>
          <p:cNvPr id="4" name="Rectangle 2"/>
          <p:cNvSpPr txBox="1">
            <a:spLocks noChangeArrowheads="1"/>
          </p:cNvSpPr>
          <p:nvPr/>
        </p:nvSpPr>
        <p:spPr bwMode="auto">
          <a:xfrm>
            <a:off x="1908175" y="188913"/>
            <a:ext cx="7056438" cy="723900"/>
          </a:xfrm>
          <a:prstGeom prst="rect">
            <a:avLst/>
          </a:prstGeom>
          <a:noFill/>
          <a:ln w="9525">
            <a:noFill/>
            <a:miter lim="800000"/>
            <a:headEnd/>
            <a:tailEnd/>
          </a:ln>
          <a:effectLst/>
        </p:spPr>
        <p:txBody>
          <a:bodyPr anchor="ctr"/>
          <a:lstStyle/>
          <a:p>
            <a:pPr algn="ctr">
              <a:defRPr/>
            </a:pPr>
            <a:r>
              <a:rPr lang="en" sz="3200" b="1" kern="0">
                <a:solidFill>
                  <a:schemeClr val="bg2"/>
                </a:solidFill>
                <a:latin typeface="Book Antiqua" pitchFamily="18" charset="0"/>
                <a:ea typeface="+mj-ea"/>
                <a:cs typeface="+mj-cs"/>
              </a:rPr>
              <a:t>Signs of political power</a:t>
            </a:r>
            <a:br>
              <a:rPr lang="ru-RU" sz="3200" b="1" kern="0">
                <a:solidFill>
                  <a:schemeClr val="bg2"/>
                </a:solidFill>
                <a:latin typeface="Book Antiqua" pitchFamily="18" charset="0"/>
                <a:ea typeface="+mj-ea"/>
                <a:cs typeface="+mj-cs"/>
              </a:rPr>
            </a:br>
            <a:endParaRPr lang="uk-UA" sz="3200" b="1" kern="0" dirty="0">
              <a:solidFill>
                <a:schemeClr val="bg2"/>
              </a:solidFill>
              <a:latin typeface="Book Antiqua" pitchFamily="18" charset="0"/>
              <a:ea typeface="+mj-ea"/>
              <a:cs typeface="+mj-cs"/>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1908175" y="188913"/>
            <a:ext cx="6553200" cy="723900"/>
          </a:xfrm>
        </p:spPr>
        <p:txBody>
          <a:bodyPr/>
          <a:lstStyle/>
          <a:p>
            <a:endParaRPr lang="uk-UA"/>
          </a:p>
        </p:txBody>
      </p:sp>
      <p:sp>
        <p:nvSpPr>
          <p:cNvPr id="37891" name="Rectangle 3"/>
          <p:cNvSpPr>
            <a:spLocks noGrp="1" noChangeArrowheads="1"/>
          </p:cNvSpPr>
          <p:nvPr>
            <p:ph idx="1"/>
          </p:nvPr>
        </p:nvSpPr>
        <p:spPr>
          <a:xfrm>
            <a:off x="1908175" y="908050"/>
            <a:ext cx="6911975" cy="5616575"/>
          </a:xfrm>
        </p:spPr>
        <p:txBody>
          <a:bodyPr>
            <a:normAutofit/>
          </a:bodyPr>
          <a:lstStyle/>
          <a:p>
            <a:r>
              <a:rPr lang="en" sz="3200">
                <a:latin typeface="Arial" panose="020B0604020202020204" pitchFamily="34" charset="0"/>
                <a:cs typeface="Arial" panose="020B0604020202020204" pitchFamily="34" charset="0"/>
              </a:rPr>
              <a:t>7. At the current stage of development of society, the following are becoming the dominant forms of domination of subjects: political influence, trust, cooperation, stimulation and involvement of the masses in making political decisions.</a:t>
            </a:r>
          </a:p>
          <a:p>
            <a:r>
              <a:rPr lang="en" sz="3200">
                <a:latin typeface="Arial" panose="020B0604020202020204" pitchFamily="34" charset="0"/>
                <a:cs typeface="Arial" panose="020B0604020202020204" pitchFamily="34" charset="0"/>
              </a:rPr>
              <a:t>8. Political power exists and functions in various forms: state, party, regional, international, etc.</a:t>
            </a:r>
          </a:p>
          <a:p>
            <a:pPr>
              <a:buFontTx/>
              <a:buNone/>
            </a:pPr>
            <a:endParaRPr lang="uk-UA" sz="3200">
              <a:latin typeface="Arial" panose="020B0604020202020204" pitchFamily="34" charset="0"/>
              <a:cs typeface="Arial" panose="020B0604020202020204" pitchFamily="34" charset="0"/>
            </a:endParaRPr>
          </a:p>
        </p:txBody>
      </p:sp>
      <p:sp>
        <p:nvSpPr>
          <p:cNvPr id="4" name="Rectangle 2"/>
          <p:cNvSpPr txBox="1">
            <a:spLocks noChangeArrowheads="1"/>
          </p:cNvSpPr>
          <p:nvPr/>
        </p:nvSpPr>
        <p:spPr bwMode="auto">
          <a:xfrm>
            <a:off x="1908175" y="188913"/>
            <a:ext cx="7056438" cy="723900"/>
          </a:xfrm>
          <a:prstGeom prst="rect">
            <a:avLst/>
          </a:prstGeom>
          <a:noFill/>
          <a:ln w="9525">
            <a:noFill/>
            <a:miter lim="800000"/>
            <a:headEnd/>
            <a:tailEnd/>
          </a:ln>
          <a:effectLst/>
        </p:spPr>
        <p:txBody>
          <a:bodyPr anchor="ctr"/>
          <a:lstStyle/>
          <a:p>
            <a:pPr algn="ctr">
              <a:defRPr/>
            </a:pPr>
            <a:r>
              <a:rPr lang="en" sz="3200" b="1" kern="0">
                <a:solidFill>
                  <a:schemeClr val="bg2"/>
                </a:solidFill>
                <a:latin typeface="Book Antiqua" pitchFamily="18" charset="0"/>
                <a:ea typeface="+mj-ea"/>
                <a:cs typeface="+mj-cs"/>
              </a:rPr>
              <a:t>Signs of political power</a:t>
            </a:r>
            <a:br>
              <a:rPr lang="ru-RU" sz="3200" b="1" kern="0">
                <a:solidFill>
                  <a:schemeClr val="bg2"/>
                </a:solidFill>
                <a:latin typeface="Book Antiqua" pitchFamily="18" charset="0"/>
                <a:ea typeface="+mj-ea"/>
                <a:cs typeface="+mj-cs"/>
              </a:rPr>
            </a:br>
            <a:endParaRPr lang="uk-UA" sz="3200" b="1" kern="0" dirty="0">
              <a:solidFill>
                <a:schemeClr val="bg2"/>
              </a:solidFill>
              <a:latin typeface="Book Antiqua" pitchFamily="18" charset="0"/>
              <a:ea typeface="+mj-ea"/>
              <a:cs typeface="+mj-cs"/>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1908175" y="188913"/>
            <a:ext cx="6553200" cy="723900"/>
          </a:xfrm>
        </p:spPr>
        <p:txBody>
          <a:bodyPr/>
          <a:lstStyle/>
          <a:p>
            <a:endParaRPr lang="uk-UA"/>
          </a:p>
        </p:txBody>
      </p:sp>
      <p:sp>
        <p:nvSpPr>
          <p:cNvPr id="38915" name="Rectangle 3"/>
          <p:cNvSpPr>
            <a:spLocks noGrp="1" noChangeArrowheads="1"/>
          </p:cNvSpPr>
          <p:nvPr>
            <p:ph idx="1"/>
          </p:nvPr>
        </p:nvSpPr>
        <p:spPr>
          <a:xfrm>
            <a:off x="1908175" y="908050"/>
            <a:ext cx="6911975" cy="5616575"/>
          </a:xfrm>
        </p:spPr>
        <p:txBody>
          <a:bodyPr>
            <a:normAutofit/>
          </a:bodyPr>
          <a:lstStyle/>
          <a:p>
            <a:pPr>
              <a:buFontTx/>
              <a:buNone/>
            </a:pPr>
            <a:r>
              <a:rPr lang="en" sz="3200" b="1" dirty="0">
                <a:latin typeface="Arial" panose="020B0604020202020204" pitchFamily="34" charset="0"/>
                <a:cs typeface="Arial" panose="020B0604020202020204" pitchFamily="34" charset="0"/>
              </a:rPr>
              <a:t>The concept of “political power” is broader than the concept of “state power”.</a:t>
            </a:r>
          </a:p>
          <a:p>
            <a:r>
              <a:rPr lang="en" sz="3200" dirty="0">
                <a:latin typeface="Arial" panose="020B0604020202020204" pitchFamily="34" charset="0"/>
                <a:cs typeface="Arial" panose="020B0604020202020204" pitchFamily="34" charset="0"/>
              </a:rPr>
              <a:t>Firstly, political power arose in the pre-state period of development of countries.</a:t>
            </a:r>
          </a:p>
          <a:p>
            <a:r>
              <a:rPr lang="en" sz="3200" dirty="0">
                <a:latin typeface="Arial" panose="020B0604020202020204" pitchFamily="34" charset="0"/>
                <a:cs typeface="Arial" panose="020B0604020202020204" pitchFamily="34" charset="0"/>
              </a:rPr>
              <a:t>Secondly, not every political power is a state power (for example, the power of parties, movements, public organizations), although any state power is always political.</a:t>
            </a:r>
          </a:p>
          <a:p>
            <a:pPr>
              <a:buFontTx/>
              <a:buNone/>
            </a:pPr>
            <a:endParaRPr lang="ru-RU" sz="3200" dirty="0">
              <a:latin typeface="Arial" panose="020B0604020202020204" pitchFamily="34" charset="0"/>
              <a:cs typeface="Arial" panose="020B0604020202020204" pitchFamily="34" charset="0"/>
            </a:endParaRPr>
          </a:p>
          <a:p>
            <a:pPr>
              <a:buFontTx/>
              <a:buNone/>
            </a:pPr>
            <a:endParaRPr lang="uk-UA" sz="3200" dirty="0">
              <a:latin typeface="Arial" panose="020B0604020202020204" pitchFamily="34" charset="0"/>
              <a:cs typeface="Arial" panose="020B0604020202020204" pitchFamily="34"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1908175" y="188913"/>
            <a:ext cx="6553200" cy="723900"/>
          </a:xfrm>
        </p:spPr>
        <p:txBody>
          <a:bodyPr/>
          <a:lstStyle/>
          <a:p>
            <a:endParaRPr lang="uk-UA"/>
          </a:p>
        </p:txBody>
      </p:sp>
      <p:sp>
        <p:nvSpPr>
          <p:cNvPr id="39939" name="Rectangle 3"/>
          <p:cNvSpPr>
            <a:spLocks noGrp="1" noChangeArrowheads="1"/>
          </p:cNvSpPr>
          <p:nvPr>
            <p:ph idx="1"/>
          </p:nvPr>
        </p:nvSpPr>
        <p:spPr>
          <a:xfrm>
            <a:off x="1908175" y="908050"/>
            <a:ext cx="6911975" cy="5616575"/>
          </a:xfrm>
        </p:spPr>
        <p:txBody>
          <a:bodyPr>
            <a:normAutofit/>
          </a:bodyPr>
          <a:lstStyle/>
          <a:p>
            <a:r>
              <a:rPr lang="en" sz="2800" dirty="0">
                <a:latin typeface="Arial" panose="020B0604020202020204" pitchFamily="34" charset="0"/>
                <a:cs typeface="Arial" panose="020B0604020202020204" pitchFamily="34" charset="0"/>
              </a:rPr>
              <a:t>Thirdly, the specificity of state power is that only it has a monopoly on coercion, the right to issue laws, relying on legal institutions and using such means of influence as persuasion, ideological and economic factors.</a:t>
            </a:r>
          </a:p>
          <a:p>
            <a:r>
              <a:rPr lang="en" sz="2800" dirty="0">
                <a:latin typeface="Arial" panose="020B0604020202020204" pitchFamily="34" charset="0"/>
                <a:cs typeface="Arial" panose="020B0604020202020204" pitchFamily="34" charset="0"/>
              </a:rPr>
              <a:t>Fourthly, state power functions on the political-territorial principle; it does not recognize any generic differences, but assigns the population to a specific geographical territory and turns it into its subjects (monarchy) or citizens (republic).</a:t>
            </a:r>
          </a:p>
          <a:p>
            <a:pPr>
              <a:buFontTx/>
              <a:buNone/>
            </a:pPr>
            <a:endParaRPr lang="uk-UA" sz="2800" dirty="0">
              <a:latin typeface="Arial" panose="020B0604020202020204" pitchFamily="34" charset="0"/>
              <a:cs typeface="Arial" panose="020B0604020202020204" pitchFamily="34"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1908175" y="188913"/>
            <a:ext cx="6553200" cy="723900"/>
          </a:xfrm>
        </p:spPr>
        <p:txBody>
          <a:bodyPr/>
          <a:lstStyle/>
          <a:p>
            <a:endParaRPr lang="uk-UA"/>
          </a:p>
        </p:txBody>
      </p:sp>
      <p:sp>
        <p:nvSpPr>
          <p:cNvPr id="40963" name="Rectangle 3"/>
          <p:cNvSpPr>
            <a:spLocks noGrp="1" noChangeArrowheads="1"/>
          </p:cNvSpPr>
          <p:nvPr>
            <p:ph idx="1"/>
          </p:nvPr>
        </p:nvSpPr>
        <p:spPr>
          <a:xfrm>
            <a:off x="1908175" y="908050"/>
            <a:ext cx="6911975" cy="5616575"/>
          </a:xfrm>
        </p:spPr>
        <p:txBody>
          <a:bodyPr>
            <a:normAutofit/>
          </a:bodyPr>
          <a:lstStyle/>
          <a:p>
            <a:pPr>
              <a:buFontTx/>
              <a:buNone/>
            </a:pPr>
            <a:r>
              <a:rPr lang="en" sz="4400" dirty="0">
                <a:latin typeface="Arial" panose="020B0604020202020204" pitchFamily="34" charset="0"/>
                <a:cs typeface="Arial" panose="020B0604020202020204" pitchFamily="34" charset="0"/>
              </a:rPr>
              <a:t>Fifthly, state power is sovereign, that is, supreme, independent, complete and indivisible within state borders and independent and equal in external relations.</a:t>
            </a:r>
          </a:p>
          <a:p>
            <a:pPr>
              <a:buFontTx/>
              <a:buNone/>
            </a:pPr>
            <a:endParaRPr lang="uk-UA" sz="4400" dirty="0">
              <a:latin typeface="Arial" panose="020B0604020202020204" pitchFamily="34" charset="0"/>
              <a:cs typeface="Arial" panose="020B0604020202020204" pitchFamily="34"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1908175" y="188913"/>
            <a:ext cx="6553200" cy="723900"/>
          </a:xfrm>
        </p:spPr>
        <p:txBody>
          <a:bodyPr/>
          <a:lstStyle/>
          <a:p>
            <a:endParaRPr lang="uk-UA"/>
          </a:p>
        </p:txBody>
      </p:sp>
      <p:sp>
        <p:nvSpPr>
          <p:cNvPr id="41987" name="Rectangle 3"/>
          <p:cNvSpPr>
            <a:spLocks noGrp="1" noChangeArrowheads="1"/>
          </p:cNvSpPr>
          <p:nvPr>
            <p:ph idx="1"/>
          </p:nvPr>
        </p:nvSpPr>
        <p:spPr>
          <a:xfrm>
            <a:off x="1908175" y="908050"/>
            <a:ext cx="6911975" cy="5616575"/>
          </a:xfrm>
        </p:spPr>
        <p:txBody>
          <a:bodyPr>
            <a:normAutofit lnSpcReduction="10000"/>
          </a:bodyPr>
          <a:lstStyle/>
          <a:p>
            <a:pPr>
              <a:buFontTx/>
              <a:buNone/>
            </a:pPr>
            <a:r>
              <a:rPr lang="en" sz="3200" b="1" dirty="0">
                <a:latin typeface="Arial" panose="020B0604020202020204" pitchFamily="34" charset="0"/>
                <a:cs typeface="Arial" panose="020B0604020202020204" pitchFamily="34" charset="0"/>
              </a:rPr>
              <a:t>State power </a:t>
            </a:r>
            <a:r>
              <a:rPr lang="en" sz="3200" dirty="0">
                <a:latin typeface="Arial" panose="020B0604020202020204" pitchFamily="34" charset="0"/>
                <a:cs typeface="Arial" panose="020B0604020202020204" pitchFamily="34" charset="0"/>
              </a:rPr>
              <a:t>is the highest form of political power, based on a special administrative and power apparatus and has a monopoly on the issuance of laws, other orders and acts that are binding on the entire population.</a:t>
            </a:r>
          </a:p>
          <a:p>
            <a:pPr>
              <a:buFontTx/>
              <a:buNone/>
            </a:pPr>
            <a:endParaRPr lang="ru-RU" sz="3200" dirty="0">
              <a:latin typeface="Arial" panose="020B0604020202020204" pitchFamily="34" charset="0"/>
              <a:cs typeface="Arial" panose="020B0604020202020204" pitchFamily="34" charset="0"/>
            </a:endParaRPr>
          </a:p>
          <a:p>
            <a:pPr>
              <a:buFontTx/>
              <a:buNone/>
            </a:pPr>
            <a:r>
              <a:rPr lang="en" sz="3200" dirty="0">
                <a:latin typeface="Arial" panose="020B0604020202020204" pitchFamily="34" charset="0"/>
                <a:cs typeface="Arial" panose="020B0604020202020204" pitchFamily="34" charset="0"/>
              </a:rPr>
              <a:t>Having defined the essence of political power, it is important to pay attention to the principles and functions by which its effectiveness can be judged.</a:t>
            </a:r>
          </a:p>
          <a:p>
            <a:pPr>
              <a:buFontTx/>
              <a:buNone/>
            </a:pPr>
            <a:endParaRPr lang="ru-RU" sz="3200" dirty="0">
              <a:latin typeface="Arial" panose="020B0604020202020204" pitchFamily="34" charset="0"/>
              <a:cs typeface="Arial" panose="020B0604020202020204" pitchFamily="34" charset="0"/>
            </a:endParaRPr>
          </a:p>
          <a:p>
            <a:pPr>
              <a:buFontTx/>
              <a:buNone/>
            </a:pPr>
            <a:endParaRPr lang="uk-UA" sz="3200" dirty="0">
              <a:latin typeface="Arial" panose="020B0604020202020204" pitchFamily="34" charset="0"/>
              <a:cs typeface="Arial" panose="020B0604020202020204"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483768" y="365126"/>
            <a:ext cx="6031582" cy="1325563"/>
          </a:xfrm>
        </p:spPr>
        <p:txBody>
          <a:bodyPr>
            <a:normAutofit/>
          </a:bodyPr>
          <a:lstStyle/>
          <a:p>
            <a:r>
              <a:rPr lang="" sz="2400" b="1" dirty="0">
                <a:latin typeface="Arial" pitchFamily="34" charset="0"/>
                <a:cs typeface="Arial" pitchFamily="34" charset="0"/>
              </a:rPr>
              <a:t>Lecture plan:</a:t>
            </a:r>
            <a:endParaRPr lang="ru-RU" sz="2400" b="1" dirty="0">
              <a:latin typeface="Arial" pitchFamily="34" charset="0"/>
              <a:cs typeface="Arial" pitchFamily="34" charset="0"/>
            </a:endParaRPr>
          </a:p>
        </p:txBody>
      </p:sp>
      <p:sp>
        <p:nvSpPr>
          <p:cNvPr id="3" name="Объект 2"/>
          <p:cNvSpPr>
            <a:spLocks noGrp="1"/>
          </p:cNvSpPr>
          <p:nvPr>
            <p:ph idx="1"/>
          </p:nvPr>
        </p:nvSpPr>
        <p:spPr>
          <a:xfrm>
            <a:off x="2123728" y="2057401"/>
            <a:ext cx="6563072" cy="3394472"/>
          </a:xfrm>
        </p:spPr>
        <p:txBody>
          <a:bodyPr>
            <a:normAutofit/>
          </a:bodyPr>
          <a:lstStyle/>
          <a:p>
            <a:pPr>
              <a:buFontTx/>
              <a:buChar char="-"/>
            </a:pPr>
            <a:r>
              <a:rPr lang="en-US" sz="2400" dirty="0">
                <a:latin typeface="Arial" panose="020B0604020202020204" pitchFamily="34" charset="0"/>
                <a:cs typeface="Arial" panose="020B0604020202020204" pitchFamily="34" charset="0"/>
              </a:rPr>
              <a:t>Introduction</a:t>
            </a:r>
          </a:p>
          <a:p>
            <a:pPr>
              <a:buFontTx/>
              <a:buChar char="-"/>
            </a:pPr>
            <a:r>
              <a:rPr lang="en" sz="2400" dirty="0">
                <a:latin typeface="Arial" panose="020B0604020202020204" pitchFamily="34" charset="0"/>
                <a:cs typeface="Arial" panose="020B0604020202020204" pitchFamily="34" charset="0"/>
              </a:rPr>
              <a:t>Concepts of power</a:t>
            </a:r>
          </a:p>
          <a:p>
            <a:pPr>
              <a:buFontTx/>
              <a:buChar char="-"/>
            </a:pPr>
            <a:r>
              <a:rPr lang="en-US" sz="2400" dirty="0">
                <a:latin typeface="Arial" panose="020B0604020202020204" pitchFamily="34" charset="0"/>
                <a:cs typeface="Arial" panose="020B0604020202020204" pitchFamily="34" charset="0"/>
              </a:rPr>
              <a:t>Signs of political power</a:t>
            </a:r>
          </a:p>
          <a:p>
            <a:pPr>
              <a:buFontTx/>
              <a:buChar char="-"/>
            </a:pPr>
            <a:r>
              <a:rPr lang="en-US" sz="2400" dirty="0">
                <a:latin typeface="Arial" panose="020B0604020202020204" pitchFamily="34" charset="0"/>
                <a:cs typeface="Arial" panose="020B0604020202020204" pitchFamily="34" charset="0"/>
              </a:rPr>
              <a:t>Functions </a:t>
            </a:r>
            <a:r>
              <a:rPr lang="ru-RU" sz="2400" dirty="0" err="1">
                <a:latin typeface="Arial" panose="020B0604020202020204" pitchFamily="34" charset="0"/>
                <a:cs typeface="Arial" panose="020B0604020202020204" pitchFamily="34" charset="0"/>
              </a:rPr>
              <a:t>of</a:t>
            </a:r>
            <a:r>
              <a:rPr lang="en-US" sz="2400">
                <a:latin typeface="Arial" panose="020B0604020202020204" pitchFamily="34" charset="0"/>
                <a:cs typeface="Arial" panose="020B0604020202020204" pitchFamily="34" charset="0"/>
              </a:rPr>
              <a:t> political</a:t>
            </a:r>
            <a:r>
              <a:rPr lang="ru-RU" sz="240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power</a:t>
            </a:r>
            <a:r>
              <a:rPr lang="en-US" sz="2400" dirty="0">
                <a:latin typeface="Arial" panose="020B0604020202020204" pitchFamily="34" charset="0"/>
                <a:cs typeface="Arial" panose="020B0604020202020204" pitchFamily="34" charset="0"/>
              </a:rPr>
              <a:t> </a:t>
            </a:r>
            <a:endParaRPr lang="ru-RU" sz="2400" dirty="0">
              <a:latin typeface="Arial" panose="020B0604020202020204" pitchFamily="34" charset="0"/>
              <a:cs typeface="Arial" panose="020B0604020202020204" pitchFamily="34" charset="0"/>
            </a:endParaRPr>
          </a:p>
          <a:p>
            <a:pPr marL="0" indent="0">
              <a:buNone/>
            </a:pPr>
            <a:endParaRPr lang="ru-RU" dirty="0"/>
          </a:p>
        </p:txBody>
      </p:sp>
      <p:pic>
        <p:nvPicPr>
          <p:cNvPr id="5" name="Рисунок 4">
            <a:extLst>
              <a:ext uri="{FF2B5EF4-FFF2-40B4-BE49-F238E27FC236}">
                <a16:creationId xmlns:a16="http://schemas.microsoft.com/office/drawing/2014/main" id="{C659CF26-97B9-C614-7ABD-80CF65FDE03C}"/>
              </a:ext>
            </a:extLst>
          </p:cNvPr>
          <p:cNvPicPr>
            <a:picLocks noChangeAspect="1"/>
          </p:cNvPicPr>
          <p:nvPr/>
        </p:nvPicPr>
        <p:blipFill>
          <a:blip r:embed="rId2"/>
          <a:stretch>
            <a:fillRect/>
          </a:stretch>
        </p:blipFill>
        <p:spPr>
          <a:xfrm>
            <a:off x="395536" y="1124744"/>
            <a:ext cx="1296144" cy="1467018"/>
          </a:xfrm>
          <a:prstGeom prst="rect">
            <a:avLst/>
          </a:prstGeom>
        </p:spPr>
      </p:pic>
    </p:spTree>
    <p:extLst>
      <p:ext uri="{BB962C8B-B14F-4D97-AF65-F5344CB8AC3E}">
        <p14:creationId xmlns:p14="http://schemas.microsoft.com/office/powerpoint/2010/main" val="223010748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1908175" y="188913"/>
            <a:ext cx="6985000" cy="723900"/>
          </a:xfrm>
        </p:spPr>
        <p:txBody>
          <a:bodyPr>
            <a:normAutofit fontScale="90000"/>
          </a:bodyPr>
          <a:lstStyle/>
          <a:p>
            <a:r>
              <a:rPr lang="en" sz="3200">
                <a:latin typeface="Book Antiqua" pitchFamily="18" charset="0"/>
              </a:rPr>
              <a:t>Functions of political power:</a:t>
            </a:r>
            <a:br>
              <a:rPr lang="ru-RU" sz="3200">
                <a:latin typeface="Book Antiqua" pitchFamily="18" charset="0"/>
              </a:rPr>
            </a:br>
            <a:endParaRPr lang="uk-UA" sz="3200">
              <a:latin typeface="Book Antiqua" pitchFamily="18" charset="0"/>
            </a:endParaRPr>
          </a:p>
        </p:txBody>
      </p:sp>
      <p:sp>
        <p:nvSpPr>
          <p:cNvPr id="43011" name="Rectangle 3"/>
          <p:cNvSpPr>
            <a:spLocks noGrp="1" noChangeArrowheads="1"/>
          </p:cNvSpPr>
          <p:nvPr>
            <p:ph idx="1"/>
          </p:nvPr>
        </p:nvSpPr>
        <p:spPr>
          <a:xfrm>
            <a:off x="1908175" y="908050"/>
            <a:ext cx="6911975" cy="5616575"/>
          </a:xfrm>
        </p:spPr>
        <p:txBody>
          <a:bodyPr/>
          <a:lstStyle/>
          <a:p>
            <a:pPr>
              <a:buFontTx/>
              <a:buNone/>
            </a:pPr>
            <a:r>
              <a:rPr lang="en" sz="2400">
                <a:latin typeface="Book Antiqua" pitchFamily="18" charset="0"/>
              </a:rPr>
              <a:t>1. Development of a strategy for managing society.</a:t>
            </a:r>
          </a:p>
          <a:p>
            <a:pPr>
              <a:buFontTx/>
              <a:buNone/>
            </a:pPr>
            <a:r>
              <a:rPr lang="en" sz="2400">
                <a:latin typeface="Book Antiqua" pitchFamily="18" charset="0"/>
              </a:rPr>
              <a:t>2. Development and adoption of detailed decisions on the main directions of society’s development.</a:t>
            </a:r>
          </a:p>
          <a:p>
            <a:pPr>
              <a:buFontTx/>
              <a:buNone/>
            </a:pPr>
            <a:r>
              <a:rPr lang="en" sz="2400">
                <a:latin typeface="Book Antiqua" pitchFamily="18" charset="0"/>
              </a:rPr>
              <a:t>3. Operational management and regulation of social processes, including maintaining public order from the standpoint of the interests of certain social groups.</a:t>
            </a:r>
          </a:p>
          <a:p>
            <a:pPr>
              <a:buFontTx/>
              <a:buNone/>
            </a:pPr>
            <a:r>
              <a:rPr lang="en" sz="2400">
                <a:latin typeface="Book Antiqua" pitchFamily="18" charset="0"/>
              </a:rPr>
              <a:t>4. Control over the most important parameters of stability and direction of development of society, maintaining its integrity and unity.</a:t>
            </a:r>
          </a:p>
          <a:p>
            <a:pPr>
              <a:buFontTx/>
              <a:buNone/>
            </a:pPr>
            <a:endParaRPr lang="uk-UA" sz="2400">
              <a:latin typeface="Book Antiqua" pitchFamily="18"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1908175" y="188913"/>
            <a:ext cx="6553200" cy="723900"/>
          </a:xfrm>
        </p:spPr>
        <p:txBody>
          <a:bodyPr/>
          <a:lstStyle/>
          <a:p>
            <a:endParaRPr lang="uk-UA"/>
          </a:p>
        </p:txBody>
      </p:sp>
      <p:sp>
        <p:nvSpPr>
          <p:cNvPr id="44035" name="Rectangle 3"/>
          <p:cNvSpPr>
            <a:spLocks noGrp="1" noChangeArrowheads="1"/>
          </p:cNvSpPr>
          <p:nvPr>
            <p:ph idx="1"/>
          </p:nvPr>
        </p:nvSpPr>
        <p:spPr>
          <a:xfrm>
            <a:off x="1908175" y="908050"/>
            <a:ext cx="6911975" cy="5616575"/>
          </a:xfrm>
        </p:spPr>
        <p:txBody>
          <a:bodyPr/>
          <a:lstStyle/>
          <a:p>
            <a:pPr>
              <a:buFontTx/>
              <a:buNone/>
            </a:pPr>
            <a:endParaRPr lang="ru-RU" sz="3200">
              <a:latin typeface="Book Antiqua" pitchFamily="18" charset="0"/>
            </a:endParaRPr>
          </a:p>
          <a:p>
            <a:pPr>
              <a:buFontTx/>
              <a:buNone/>
            </a:pPr>
            <a:r>
              <a:rPr lang="en" sz="3200">
                <a:latin typeface="Book Antiqua" pitchFamily="18" charset="0"/>
              </a:rPr>
              <a:t>Power and politics are inseparable and mutually condition each other. Power is a means of implementing politics. The struggle for power, its acquisition and retention is one of the main aspects of the political life of society.</a:t>
            </a:r>
            <a:endParaRPr lang="uk-UA" sz="3200">
              <a:latin typeface="Book Antiqua" pitchFamily="18"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1908175" y="188913"/>
            <a:ext cx="6553200" cy="723900"/>
          </a:xfrm>
        </p:spPr>
        <p:txBody>
          <a:bodyPr/>
          <a:lstStyle/>
          <a:p>
            <a:endParaRPr lang="uk-UA"/>
          </a:p>
        </p:txBody>
      </p:sp>
      <p:sp>
        <p:nvSpPr>
          <p:cNvPr id="45059" name="Rectangle 3"/>
          <p:cNvSpPr>
            <a:spLocks noGrp="1" noChangeArrowheads="1"/>
          </p:cNvSpPr>
          <p:nvPr>
            <p:ph idx="1"/>
          </p:nvPr>
        </p:nvSpPr>
        <p:spPr>
          <a:xfrm>
            <a:off x="1908175" y="908050"/>
            <a:ext cx="6911975" cy="5616575"/>
          </a:xfrm>
        </p:spPr>
        <p:txBody>
          <a:bodyPr/>
          <a:lstStyle/>
          <a:p>
            <a:pPr>
              <a:buFontTx/>
              <a:buNone/>
            </a:pPr>
            <a:r>
              <a:rPr lang="en" sz="3200">
                <a:latin typeface="Book Antiqua" pitchFamily="18" charset="0"/>
              </a:rPr>
              <a:t>Power adds to politics that uniqueness, thanks to which it represents a special kind of social interaction. This is due to the unequal position of people included in the hierarchical system of relationships, in the relations of domination - subordination, management - execution.</a:t>
            </a:r>
          </a:p>
          <a:p>
            <a:pPr>
              <a:buFontTx/>
              <a:buNone/>
            </a:pPr>
            <a:endParaRPr lang="uk-UA" sz="3200">
              <a:latin typeface="Book Antiqua" pitchFamily="18"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1908175" y="188913"/>
            <a:ext cx="6553200" cy="723900"/>
          </a:xfrm>
        </p:spPr>
        <p:txBody>
          <a:bodyPr/>
          <a:lstStyle/>
          <a:p>
            <a:endParaRPr lang="uk-UA"/>
          </a:p>
        </p:txBody>
      </p:sp>
      <p:sp>
        <p:nvSpPr>
          <p:cNvPr id="46083" name="Rectangle 3"/>
          <p:cNvSpPr>
            <a:spLocks noGrp="1" noChangeArrowheads="1"/>
          </p:cNvSpPr>
          <p:nvPr>
            <p:ph idx="1"/>
          </p:nvPr>
        </p:nvSpPr>
        <p:spPr>
          <a:xfrm>
            <a:off x="1908175" y="908050"/>
            <a:ext cx="6911975" cy="5616575"/>
          </a:xfrm>
        </p:spPr>
        <p:txBody>
          <a:bodyPr/>
          <a:lstStyle/>
          <a:p>
            <a:pPr>
              <a:buFontTx/>
              <a:buNone/>
            </a:pPr>
            <a:r>
              <a:rPr lang="en" sz="3200">
                <a:latin typeface="Book Antiqua" pitchFamily="18" charset="0"/>
              </a:rPr>
              <a:t>Without the presence of power relations, it is impossible to coordinate social ties, achieve mutually acceptable compromises between different social communities, strata and individuals, and maintain the integrity and stability of society.</a:t>
            </a:r>
          </a:p>
          <a:p>
            <a:pPr>
              <a:buFontTx/>
              <a:buNone/>
            </a:pPr>
            <a:endParaRPr lang="uk-UA" sz="3200">
              <a:latin typeface="Book Antiqua" pitchFamily="18"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Заголовок 1"/>
          <p:cNvSpPr>
            <a:spLocks noGrp="1"/>
          </p:cNvSpPr>
          <p:nvPr>
            <p:ph type="title"/>
          </p:nvPr>
        </p:nvSpPr>
        <p:spPr>
          <a:xfrm>
            <a:off x="1619672" y="620688"/>
            <a:ext cx="6553200" cy="508000"/>
          </a:xfrm>
        </p:spPr>
        <p:txBody>
          <a:bodyPr>
            <a:noAutofit/>
          </a:bodyPr>
          <a:lstStyle/>
          <a:p>
            <a:r>
              <a:rPr lang="en" sz="4000" dirty="0">
                <a:latin typeface="Arial" panose="020B0604020202020204" pitchFamily="34" charset="0"/>
                <a:cs typeface="Arial" panose="020B0604020202020204" pitchFamily="34" charset="0"/>
              </a:rPr>
              <a:t>Conclusion</a:t>
            </a:r>
            <a:br>
              <a:rPr lang="ru-RU" sz="4000" dirty="0">
                <a:latin typeface="Arial" panose="020B0604020202020204" pitchFamily="34" charset="0"/>
                <a:cs typeface="Arial" panose="020B0604020202020204" pitchFamily="34" charset="0"/>
              </a:rPr>
            </a:br>
            <a:endParaRPr lang="ru-RU" sz="4000" dirty="0">
              <a:latin typeface="Arial" panose="020B0604020202020204" pitchFamily="34" charset="0"/>
              <a:cs typeface="Arial" panose="020B0604020202020204" pitchFamily="34" charset="0"/>
            </a:endParaRPr>
          </a:p>
        </p:txBody>
      </p:sp>
      <p:sp>
        <p:nvSpPr>
          <p:cNvPr id="47106" name="Содержимое 2"/>
          <p:cNvSpPr>
            <a:spLocks noGrp="1"/>
          </p:cNvSpPr>
          <p:nvPr>
            <p:ph idx="1"/>
          </p:nvPr>
        </p:nvSpPr>
        <p:spPr>
          <a:xfrm>
            <a:off x="0" y="1412776"/>
            <a:ext cx="9144000" cy="4537075"/>
          </a:xfrm>
        </p:spPr>
        <p:txBody>
          <a:bodyPr/>
          <a:lstStyle/>
          <a:p>
            <a:pPr>
              <a:buFontTx/>
              <a:buNone/>
            </a:pPr>
            <a:r>
              <a:rPr lang="en" dirty="0">
                <a:latin typeface="Book Antiqua" pitchFamily="18" charset="0"/>
              </a:rPr>
              <a:t>Authority is a system of relations of domination and subordination, the main goal of which is to ensure the implementation of a directive, order, will, etc. with the help of influence, authority, various types of sanctions and direct violence. At the same time, authority is based on generally accepted and legally enshrined in society values and principles that determine and regulate the place, role and functions of a person and social groups in the system of socio-political relations.</a:t>
            </a:r>
          </a:p>
          <a:p>
            <a:pPr>
              <a:buFontTx/>
              <a:buNone/>
            </a:pPr>
            <a:endParaRPr lang="uk-UA" dirty="0">
              <a:latin typeface="Book Antiqua" pitchFamily="18" charset="0"/>
            </a:endParaRPr>
          </a:p>
          <a:p>
            <a:endParaRPr lang="ru-RU" dirty="0">
              <a:latin typeface="Book Antiqua"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2"/>
          <p:cNvSpPr>
            <a:spLocks noGrp="1" noChangeArrowheads="1"/>
          </p:cNvSpPr>
          <p:nvPr>
            <p:ph type="title"/>
          </p:nvPr>
        </p:nvSpPr>
        <p:spPr>
          <a:xfrm>
            <a:off x="1835696" y="548680"/>
            <a:ext cx="3889375" cy="649288"/>
          </a:xfrm>
        </p:spPr>
        <p:txBody>
          <a:bodyPr>
            <a:normAutofit/>
          </a:bodyPr>
          <a:lstStyle/>
          <a:p>
            <a:pPr algn="r"/>
            <a:r>
              <a:rPr lang="en" sz="3600" b="1" dirty="0">
                <a:latin typeface="Arial" panose="020B0604020202020204" pitchFamily="34" charset="0"/>
                <a:cs typeface="Arial" panose="020B0604020202020204" pitchFamily="34" charset="0"/>
              </a:rPr>
              <a:t>Introduction</a:t>
            </a:r>
            <a:endParaRPr lang="uk-UA" sz="3600" b="1" dirty="0">
              <a:latin typeface="Arial" panose="020B0604020202020204" pitchFamily="34" charset="0"/>
              <a:cs typeface="Arial" panose="020B0604020202020204" pitchFamily="34" charset="0"/>
            </a:endParaRPr>
          </a:p>
        </p:txBody>
      </p:sp>
      <p:sp>
        <p:nvSpPr>
          <p:cNvPr id="16386" name="Rectangle 3"/>
          <p:cNvSpPr>
            <a:spLocks noGrp="1" noChangeArrowheads="1"/>
          </p:cNvSpPr>
          <p:nvPr>
            <p:ph idx="1"/>
          </p:nvPr>
        </p:nvSpPr>
        <p:spPr>
          <a:xfrm>
            <a:off x="288131" y="1700808"/>
            <a:ext cx="8567738" cy="4895329"/>
          </a:xfrm>
        </p:spPr>
        <p:txBody>
          <a:bodyPr>
            <a:normAutofit/>
          </a:bodyPr>
          <a:lstStyle/>
          <a:p>
            <a:pPr>
              <a:lnSpc>
                <a:spcPct val="80000"/>
              </a:lnSpc>
              <a:buFontTx/>
              <a:buNone/>
            </a:pPr>
            <a:r>
              <a:rPr lang="en" sz="3200" dirty="0">
                <a:latin typeface="Arial" panose="020B0604020202020204" pitchFamily="34" charset="0"/>
                <a:cs typeface="Arial" panose="020B0604020202020204" pitchFamily="34" charset="0"/>
              </a:rPr>
              <a:t>The phenomenon of power is the most important and most ancient problem of political knowledge, the object of a sharp struggle of ideas in the history of political thought and political theory of modern times. There are many definitions and models of power, but none of them is universal. Despite the different approaches to the problem of power, there are common features and connections. As a result, a relatively holistic doctrine of the most important aspects and manifestations of power is formed.</a:t>
            </a:r>
          </a:p>
          <a:p>
            <a:pPr>
              <a:lnSpc>
                <a:spcPct val="80000"/>
              </a:lnSpc>
              <a:buFontTx/>
              <a:buNone/>
            </a:pPr>
            <a:endParaRPr lang="en-US" altLang="ko-KR" sz="2800" dirty="0">
              <a:latin typeface="Arial" panose="020B0604020202020204" pitchFamily="34" charset="0"/>
              <a:ea typeface="굴림" pitchFamily="34" charset="-127"/>
              <a:cs typeface="Arial" panose="020B0604020202020204"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17410" name="Rectangle 3"/>
          <p:cNvSpPr>
            <a:spLocks noGrp="1" noChangeArrowheads="1"/>
          </p:cNvSpPr>
          <p:nvPr>
            <p:ph idx="1"/>
          </p:nvPr>
        </p:nvSpPr>
        <p:spPr>
          <a:xfrm>
            <a:off x="1908175" y="2924175"/>
            <a:ext cx="6911975" cy="3933825"/>
          </a:xfrm>
        </p:spPr>
        <p:txBody>
          <a:bodyPr/>
          <a:lstStyle/>
          <a:p>
            <a:r>
              <a:rPr lang="en" sz="2400" dirty="0">
                <a:latin typeface="Book Antiqua" pitchFamily="18" charset="0"/>
              </a:rPr>
              <a:t>The idea of political power has transformed over time. Thus, attempts to understand political power were made by </a:t>
            </a:r>
            <a:r>
              <a:rPr lang="en" sz="2400" b="1" dirty="0">
                <a:latin typeface="Book Antiqua" pitchFamily="18" charset="0"/>
              </a:rPr>
              <a:t>Aristotle. </a:t>
            </a:r>
            <a:r>
              <a:rPr lang="en" sz="2400" dirty="0">
                <a:latin typeface="Book Antiqua" pitchFamily="18" charset="0"/>
              </a:rPr>
              <a:t>He described "good" forms of government that excluded the possibility of its selfish use. However, the philosopher identified political power and state power.</a:t>
            </a:r>
          </a:p>
          <a:p>
            <a:endParaRPr lang="uk-UA" sz="2400" dirty="0">
              <a:latin typeface="Book Antiqua" pitchFamily="18" charset="0"/>
            </a:endParaRPr>
          </a:p>
        </p:txBody>
      </p:sp>
      <p:pic>
        <p:nvPicPr>
          <p:cNvPr id="17411" name="Picture 1" descr="C:\Users\Денис\Desktop\aristotle_1201.jpg"/>
          <p:cNvPicPr>
            <a:picLocks noChangeAspect="1" noChangeArrowheads="1"/>
          </p:cNvPicPr>
          <p:nvPr/>
        </p:nvPicPr>
        <p:blipFill>
          <a:blip r:embed="rId3"/>
          <a:srcRect/>
          <a:stretch>
            <a:fillRect/>
          </a:stretch>
        </p:blipFill>
        <p:spPr bwMode="auto">
          <a:xfrm>
            <a:off x="6300788" y="0"/>
            <a:ext cx="2662237" cy="3095625"/>
          </a:xfrm>
          <a:prstGeom prst="rect">
            <a:avLst/>
          </a:prstGeom>
          <a:noFill/>
          <a:ln w="9525">
            <a:noFill/>
            <a:miter lim="800000"/>
            <a:headEnd/>
            <a:tailEnd/>
          </a:ln>
        </p:spPr>
      </p:pic>
      <p:pic>
        <p:nvPicPr>
          <p:cNvPr id="17412" name="Picture 2" descr="C:\Users\Денис\Desktop\1_1435316844.jpg"/>
          <p:cNvPicPr>
            <a:picLocks noChangeAspect="1" noChangeArrowheads="1"/>
          </p:cNvPicPr>
          <p:nvPr/>
        </p:nvPicPr>
        <p:blipFill>
          <a:blip r:embed="rId4"/>
          <a:srcRect/>
          <a:stretch>
            <a:fillRect/>
          </a:stretch>
        </p:blipFill>
        <p:spPr bwMode="auto">
          <a:xfrm>
            <a:off x="0" y="0"/>
            <a:ext cx="2205038" cy="2854325"/>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1908175" y="188913"/>
            <a:ext cx="6553200" cy="723900"/>
          </a:xfrm>
        </p:spPr>
        <p:txBody>
          <a:bodyPr/>
          <a:lstStyle/>
          <a:p>
            <a:endParaRPr lang="uk-UA"/>
          </a:p>
        </p:txBody>
      </p:sp>
      <p:sp>
        <p:nvSpPr>
          <p:cNvPr id="18435" name="Rectangle 3"/>
          <p:cNvSpPr>
            <a:spLocks noGrp="1" noChangeArrowheads="1"/>
          </p:cNvSpPr>
          <p:nvPr>
            <p:ph idx="1"/>
          </p:nvPr>
        </p:nvSpPr>
        <p:spPr>
          <a:xfrm>
            <a:off x="1979613" y="692150"/>
            <a:ext cx="7164387" cy="6165850"/>
          </a:xfrm>
        </p:spPr>
        <p:txBody>
          <a:bodyPr/>
          <a:lstStyle/>
          <a:p>
            <a:endParaRPr lang="ru-RU" sz="2400">
              <a:latin typeface="Book Antiqua" pitchFamily="18" charset="0"/>
            </a:endParaRPr>
          </a:p>
          <a:p>
            <a:endParaRPr lang="ru-RU" sz="2400">
              <a:latin typeface="Book Antiqua" pitchFamily="18" charset="0"/>
            </a:endParaRPr>
          </a:p>
          <a:p>
            <a:r>
              <a:rPr lang="en" sz="2400">
                <a:latin typeface="Book Antiqua" pitchFamily="18" charset="0"/>
              </a:rPr>
              <a:t>The essence and social nature of political power as state power was substantiated by </a:t>
            </a:r>
            <a:r>
              <a:rPr lang="en" sz="2400" b="1">
                <a:latin typeface="Book Antiqua" pitchFamily="18" charset="0"/>
              </a:rPr>
              <a:t>N. Machiavelli </a:t>
            </a:r>
            <a:r>
              <a:rPr lang="en" sz="2400">
                <a:latin typeface="Book Antiqua" pitchFamily="18" charset="0"/>
              </a:rPr>
              <a:t>.</a:t>
            </a:r>
          </a:p>
          <a:p>
            <a:pPr>
              <a:buFontTx/>
              <a:buNone/>
            </a:pPr>
            <a:endParaRPr lang="ru-RU" sz="2400">
              <a:latin typeface="Book Antiqua" pitchFamily="18" charset="0"/>
            </a:endParaRPr>
          </a:p>
          <a:p>
            <a:pPr>
              <a:buFontTx/>
              <a:buNone/>
            </a:pPr>
            <a:endParaRPr lang="ru-RU" sz="2400">
              <a:latin typeface="Book Antiqua" pitchFamily="18" charset="0"/>
            </a:endParaRPr>
          </a:p>
          <a:p>
            <a:r>
              <a:rPr lang="en" sz="2400">
                <a:latin typeface="Book Antiqua" pitchFamily="18" charset="0"/>
              </a:rPr>
              <a:t>The idea of political power and its importance in the life of society was developed by </a:t>
            </a:r>
            <a:r>
              <a:rPr lang="en" sz="2400" b="1">
                <a:latin typeface="Book Antiqua" pitchFamily="18" charset="0"/>
              </a:rPr>
              <a:t>T. Hobbes </a:t>
            </a:r>
            <a:r>
              <a:rPr lang="en" sz="2400">
                <a:latin typeface="Book Antiqua" pitchFamily="18" charset="0"/>
              </a:rPr>
              <a:t>. The welfare of the people is the highest law of the state. Power is strength, whoever does not have strength, does not have power.</a:t>
            </a:r>
          </a:p>
          <a:p>
            <a:endParaRPr lang="ru-RU" sz="2400">
              <a:latin typeface="Book Antiqua" pitchFamily="18" charset="0"/>
            </a:endParaRPr>
          </a:p>
          <a:p>
            <a:endParaRPr lang="uk-UA" sz="2400">
              <a:latin typeface="Book Antiqua" pitchFamily="18" charset="0"/>
            </a:endParaRPr>
          </a:p>
        </p:txBody>
      </p:sp>
      <p:pic>
        <p:nvPicPr>
          <p:cNvPr id="18436" name="Picture 2" descr="C:\Users\Денис\Desktop\100_velikih-79.jpg"/>
          <p:cNvPicPr>
            <a:picLocks noChangeAspect="1" noChangeArrowheads="1"/>
          </p:cNvPicPr>
          <p:nvPr/>
        </p:nvPicPr>
        <p:blipFill>
          <a:blip r:embed="rId3"/>
          <a:srcRect/>
          <a:stretch>
            <a:fillRect/>
          </a:stretch>
        </p:blipFill>
        <p:spPr bwMode="auto">
          <a:xfrm>
            <a:off x="0" y="692150"/>
            <a:ext cx="1763713" cy="2290763"/>
          </a:xfrm>
          <a:prstGeom prst="rect">
            <a:avLst/>
          </a:prstGeom>
          <a:noFill/>
          <a:ln w="9525">
            <a:noFill/>
            <a:miter lim="800000"/>
            <a:headEnd/>
            <a:tailEnd/>
          </a:ln>
        </p:spPr>
      </p:pic>
      <p:pic>
        <p:nvPicPr>
          <p:cNvPr id="18437" name="Picture 3" descr="C:\Users\Денис\Desktop\Thomas_Hobbes_(portrait).jpg"/>
          <p:cNvPicPr>
            <a:picLocks noChangeAspect="1" noChangeArrowheads="1"/>
          </p:cNvPicPr>
          <p:nvPr/>
        </p:nvPicPr>
        <p:blipFill>
          <a:blip r:embed="rId4"/>
          <a:srcRect/>
          <a:stretch>
            <a:fillRect/>
          </a:stretch>
        </p:blipFill>
        <p:spPr bwMode="auto">
          <a:xfrm>
            <a:off x="0" y="3573463"/>
            <a:ext cx="1763713" cy="1855787"/>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1908175" y="188913"/>
            <a:ext cx="6553200" cy="723900"/>
          </a:xfrm>
        </p:spPr>
        <p:txBody>
          <a:bodyPr/>
          <a:lstStyle/>
          <a:p>
            <a:endParaRPr lang="uk-UA"/>
          </a:p>
        </p:txBody>
      </p:sp>
      <p:sp>
        <p:nvSpPr>
          <p:cNvPr id="19459" name="Rectangle 3"/>
          <p:cNvSpPr>
            <a:spLocks noGrp="1" noChangeArrowheads="1"/>
          </p:cNvSpPr>
          <p:nvPr>
            <p:ph idx="1"/>
          </p:nvPr>
        </p:nvSpPr>
        <p:spPr>
          <a:xfrm>
            <a:off x="1908175" y="1125538"/>
            <a:ext cx="6911975" cy="5399087"/>
          </a:xfrm>
        </p:spPr>
        <p:txBody>
          <a:bodyPr/>
          <a:lstStyle/>
          <a:p>
            <a:r>
              <a:rPr lang="en" sz="2400">
                <a:latin typeface="Book Antiqua" pitchFamily="18" charset="0"/>
              </a:rPr>
              <a:t>The theory of separation of powers was proposed by </a:t>
            </a:r>
            <a:r>
              <a:rPr lang="en" sz="2400" b="1">
                <a:latin typeface="Book Antiqua" pitchFamily="18" charset="0"/>
              </a:rPr>
              <a:t>D. Locke </a:t>
            </a:r>
            <a:r>
              <a:rPr lang="en" sz="2400">
                <a:latin typeface="Book Antiqua" pitchFamily="18" charset="0"/>
              </a:rPr>
              <a:t>. Parliament and the government exercise political power as trustees of the people, but they can lose the people's trust.</a:t>
            </a:r>
          </a:p>
          <a:p>
            <a:endParaRPr lang="ru-RU" sz="2400" b="1">
              <a:latin typeface="Book Antiqua" pitchFamily="18" charset="0"/>
            </a:endParaRPr>
          </a:p>
          <a:p>
            <a:r>
              <a:rPr lang="en" sz="2400" b="1">
                <a:latin typeface="Book Antiqua" pitchFamily="18" charset="0"/>
              </a:rPr>
              <a:t>M. Weber </a:t>
            </a:r>
            <a:r>
              <a:rPr lang="en" sz="2400">
                <a:latin typeface="Book Antiqua" pitchFamily="18" charset="0"/>
              </a:rPr>
              <a:t>defined: "The main means of politics is violence", but an individual can exercise his will despite resistance. Power must necessarily be based on the principle of legitimacy.</a:t>
            </a:r>
          </a:p>
          <a:p>
            <a:endParaRPr lang="uk-UA" sz="2400">
              <a:latin typeface="Book Antiqua" pitchFamily="18" charset="0"/>
            </a:endParaRPr>
          </a:p>
        </p:txBody>
      </p:sp>
      <p:pic>
        <p:nvPicPr>
          <p:cNvPr id="19460" name="Picture 4" descr="C:\Users\Денис\Desktop\100_velikih-44.jpg"/>
          <p:cNvPicPr>
            <a:picLocks noChangeAspect="1" noChangeArrowheads="1"/>
          </p:cNvPicPr>
          <p:nvPr/>
        </p:nvPicPr>
        <p:blipFill>
          <a:blip r:embed="rId3"/>
          <a:srcRect/>
          <a:stretch>
            <a:fillRect/>
          </a:stretch>
        </p:blipFill>
        <p:spPr bwMode="auto">
          <a:xfrm>
            <a:off x="0" y="620713"/>
            <a:ext cx="1763713" cy="2238375"/>
          </a:xfrm>
          <a:prstGeom prst="rect">
            <a:avLst/>
          </a:prstGeom>
          <a:noFill/>
          <a:ln w="9525">
            <a:noFill/>
            <a:miter lim="800000"/>
            <a:headEnd/>
            <a:tailEnd/>
          </a:ln>
        </p:spPr>
      </p:pic>
      <p:pic>
        <p:nvPicPr>
          <p:cNvPr id="19461" name="Picture 1" descr="C:\Users\Денис\Desktop\Катасонов-Вебер.jpg"/>
          <p:cNvPicPr>
            <a:picLocks noChangeAspect="1" noChangeArrowheads="1"/>
          </p:cNvPicPr>
          <p:nvPr/>
        </p:nvPicPr>
        <p:blipFill>
          <a:blip r:embed="rId4"/>
          <a:srcRect/>
          <a:stretch>
            <a:fillRect/>
          </a:stretch>
        </p:blipFill>
        <p:spPr bwMode="auto">
          <a:xfrm>
            <a:off x="0" y="3573463"/>
            <a:ext cx="1763713" cy="2338387"/>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1908175" y="188913"/>
            <a:ext cx="6553200" cy="723900"/>
          </a:xfrm>
        </p:spPr>
        <p:txBody>
          <a:bodyPr/>
          <a:lstStyle/>
          <a:p>
            <a:endParaRPr lang="uk-UA"/>
          </a:p>
        </p:txBody>
      </p:sp>
      <p:sp>
        <p:nvSpPr>
          <p:cNvPr id="20483" name="Rectangle 3"/>
          <p:cNvSpPr>
            <a:spLocks noGrp="1" noChangeArrowheads="1"/>
          </p:cNvSpPr>
          <p:nvPr>
            <p:ph idx="1"/>
          </p:nvPr>
        </p:nvSpPr>
        <p:spPr>
          <a:xfrm>
            <a:off x="1908175" y="981075"/>
            <a:ext cx="6911975" cy="5543550"/>
          </a:xfrm>
        </p:spPr>
        <p:txBody>
          <a:bodyPr/>
          <a:lstStyle/>
          <a:p>
            <a:pPr>
              <a:buFontTx/>
              <a:buNone/>
            </a:pPr>
            <a:r>
              <a:rPr lang="en" sz="3200">
                <a:latin typeface="Book Antiqua" pitchFamily="18" charset="0"/>
              </a:rPr>
              <a:t>In modern political theory, a number of “internal” and “external” divisions occur between the formal sphere of political power and real practice (the structure of the state and the economic system).</a:t>
            </a:r>
          </a:p>
          <a:p>
            <a:endParaRPr lang="uk-UA" sz="3200">
              <a:latin typeface="Book Antiqua"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1908175" y="188913"/>
            <a:ext cx="6553200" cy="723900"/>
          </a:xfrm>
        </p:spPr>
        <p:txBody>
          <a:bodyPr/>
          <a:lstStyle/>
          <a:p>
            <a:pPr algn="ctr"/>
            <a:r>
              <a:rPr lang="en" b="1" dirty="0">
                <a:latin typeface="Arial" panose="020B0604020202020204" pitchFamily="34" charset="0"/>
                <a:cs typeface="Arial" panose="020B0604020202020204" pitchFamily="34" charset="0"/>
              </a:rPr>
              <a:t>Concepts of power</a:t>
            </a:r>
          </a:p>
        </p:txBody>
      </p:sp>
      <p:sp>
        <p:nvSpPr>
          <p:cNvPr id="21507" name="Rectangle 3"/>
          <p:cNvSpPr>
            <a:spLocks noGrp="1" noChangeArrowheads="1"/>
          </p:cNvSpPr>
          <p:nvPr>
            <p:ph idx="1"/>
          </p:nvPr>
        </p:nvSpPr>
        <p:spPr>
          <a:xfrm>
            <a:off x="1908175" y="981075"/>
            <a:ext cx="6911975" cy="5543550"/>
          </a:xfrm>
        </p:spPr>
        <p:txBody>
          <a:bodyPr>
            <a:normAutofit lnSpcReduction="10000"/>
          </a:bodyPr>
          <a:lstStyle/>
          <a:p>
            <a:pPr>
              <a:buFontTx/>
              <a:buNone/>
            </a:pPr>
            <a:r>
              <a:rPr lang="en" sz="3200" b="1" dirty="0">
                <a:latin typeface="Arial" panose="020B0604020202020204" pitchFamily="34" charset="0"/>
                <a:cs typeface="Arial" panose="020B0604020202020204" pitchFamily="34" charset="0"/>
              </a:rPr>
              <a:t>1) The theological concept of power </a:t>
            </a:r>
            <a:r>
              <a:rPr lang="en" sz="3200" dirty="0">
                <a:latin typeface="Arial" panose="020B0604020202020204" pitchFamily="34" charset="0"/>
                <a:cs typeface="Arial" panose="020B0604020202020204" pitchFamily="34" charset="0"/>
              </a:rPr>
              <a:t>(A. Augustine) is based on the theory of divine right. The need for power was derived from the thesis of the "natural sinfulness" of man. State power is "divine providence" based on Christian commandments, and monarchs are conductors of divine will. Subordination of people to the principles of divine reason ensures order and self-preservation of society;</a:t>
            </a:r>
          </a:p>
          <a:p>
            <a:pPr>
              <a:buFontTx/>
              <a:buNone/>
            </a:pPr>
            <a:endParaRPr lang="uk-UA" sz="3200" dirty="0">
              <a:latin typeface="Arial" panose="020B0604020202020204" pitchFamily="34" charset="0"/>
              <a:cs typeface="Arial" panose="020B0604020202020204" pitchFamily="34" charset="0"/>
            </a:endParaRPr>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Тема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143</TotalTime>
  <Words>2096</Words>
  <Application>Microsoft Office PowerPoint</Application>
  <PresentationFormat>Экран (4:3)</PresentationFormat>
  <Paragraphs>101</Paragraphs>
  <Slides>34</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34</vt:i4>
      </vt:variant>
    </vt:vector>
  </HeadingPairs>
  <TitlesOfParts>
    <vt:vector size="39" baseType="lpstr">
      <vt:lpstr>Arial</vt:lpstr>
      <vt:lpstr>Book Antiqua</vt:lpstr>
      <vt:lpstr>Calibri</vt:lpstr>
      <vt:lpstr>Calibri Light</vt:lpstr>
      <vt:lpstr>Тема Office</vt:lpstr>
      <vt:lpstr>AL-FARABI KAZAKH NATIONAL UNIVERSITY</vt:lpstr>
      <vt:lpstr>Презентация PowerPoint</vt:lpstr>
      <vt:lpstr>Lecture plan:</vt:lpstr>
      <vt:lpstr>Introduction</vt:lpstr>
      <vt:lpstr>Презентация PowerPoint</vt:lpstr>
      <vt:lpstr>Презентация PowerPoint</vt:lpstr>
      <vt:lpstr>Презентация PowerPoint</vt:lpstr>
      <vt:lpstr>Презентация PowerPoint</vt:lpstr>
      <vt:lpstr>Concepts of power</vt:lpstr>
      <vt:lpstr>Concepts of power</vt:lpstr>
      <vt:lpstr>Concepts of power</vt:lpstr>
      <vt:lpstr>Concepts of power</vt:lpstr>
      <vt:lpstr>Concepts of power</vt:lpstr>
      <vt:lpstr>Concepts of power</vt:lpstr>
      <vt:lpstr>Concepts of power</vt:lpstr>
      <vt:lpstr>Презентация PowerPoint</vt:lpstr>
      <vt:lpstr>Concepts of power</vt:lpstr>
      <vt:lpstr>Concepts of power</vt:lpstr>
      <vt:lpstr>Concepts of power</vt:lpstr>
      <vt:lpstr>Concepts of power</vt:lpstr>
      <vt:lpstr>Презентация PowerPoint</vt:lpstr>
      <vt:lpstr>Signs of political power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Functions of political power: </vt:lpstr>
      <vt:lpstr>Презентация PowerPoint</vt:lpstr>
      <vt:lpstr>Презентация PowerPoint</vt:lpstr>
      <vt:lpstr>Презентация PowerPoint</vt:lpstr>
      <vt:lpstr>Conclusion </vt:lpstr>
    </vt:vector>
  </TitlesOfParts>
  <Company>ARSAGERA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Name of presentation</dc:title>
  <dc:creator>Борис</dc:creator>
  <cp:lastModifiedBy>Пользователь</cp:lastModifiedBy>
  <cp:revision>21</cp:revision>
  <dcterms:created xsi:type="dcterms:W3CDTF">2013-02-15T12:39:35Z</dcterms:created>
  <dcterms:modified xsi:type="dcterms:W3CDTF">2024-10-02T08:18:41Z</dcterms:modified>
</cp:coreProperties>
</file>